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3"/>
  </p:notesMasterIdLst>
  <p:sldIdLst>
    <p:sldId id="256" r:id="rId2"/>
    <p:sldId id="257" r:id="rId3"/>
    <p:sldId id="258" r:id="rId4"/>
    <p:sldId id="276" r:id="rId5"/>
    <p:sldId id="277" r:id="rId6"/>
    <p:sldId id="260" r:id="rId7"/>
    <p:sldId id="261" r:id="rId8"/>
    <p:sldId id="262" r:id="rId9"/>
    <p:sldId id="263" r:id="rId10"/>
    <p:sldId id="264" r:id="rId11"/>
    <p:sldId id="266" r:id="rId12"/>
    <p:sldId id="272" r:id="rId13"/>
    <p:sldId id="267" r:id="rId14"/>
    <p:sldId id="273" r:id="rId15"/>
    <p:sldId id="268" r:id="rId16"/>
    <p:sldId id="274" r:id="rId17"/>
    <p:sldId id="265" r:id="rId18"/>
    <p:sldId id="269" r:id="rId19"/>
    <p:sldId id="270" r:id="rId20"/>
    <p:sldId id="271" r:id="rId21"/>
    <p:sldId id="275"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315" autoAdjust="0"/>
  </p:normalViewPr>
  <p:slideViewPr>
    <p:cSldViewPr snapToGrid="0" snapToObjects="1">
      <p:cViewPr>
        <p:scale>
          <a:sx n="87" d="100"/>
          <a:sy n="87" d="100"/>
        </p:scale>
        <p:origin x="-1020"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4E7DD6-7099-1746-99FF-AF78983BA566}" type="datetimeFigureOut">
              <a:rPr lang="en-US" smtClean="0"/>
              <a:t>6/4/2015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A9263C-D6C3-B949-9BDA-B7E08AC05E08}" type="slidenum">
              <a:rPr lang="en-US" smtClean="0"/>
              <a:t>‹#›</a:t>
            </a:fld>
            <a:endParaRPr lang="en-US"/>
          </a:p>
        </p:txBody>
      </p:sp>
    </p:spTree>
    <p:extLst>
      <p:ext uri="{BB962C8B-B14F-4D97-AF65-F5344CB8AC3E}">
        <p14:creationId xmlns:p14="http://schemas.microsoft.com/office/powerpoint/2010/main" val="303009805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eventscribe.com/2015/NAFSA/aaSearchbytrack.asp?h=Browse%20by%20Knowledge%20Community&amp;BCFO=A|GP|MG|O|P|PF|PL|S|SP|W|X|CC|ES"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eventscribe.com/2015/NAFSA/SearchByKeyword.asp" TargetMode="Externa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eventscribe.com/2015/NAFSA/aaSearchbytrack.asp?h=Browse%20by%20Knowledge%20Community&amp;BCFO=A|GP|MG|O|P|PF|PL|S|SP|W|X|CC|ES"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www.eventscribe.com/2015/NAFSA/SearchByKeyword.asp"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latin typeface="+mn-lt"/>
                <a:ea typeface="+mn-ea"/>
                <a:cs typeface="+mn-cs"/>
              </a:rPr>
              <a:t>English</a:t>
            </a:r>
            <a:r>
              <a:rPr lang="en-US" sz="1200" b="1" kern="1200" baseline="0" dirty="0" smtClean="0">
                <a:solidFill>
                  <a:schemeClr val="tx1"/>
                </a:solidFill>
                <a:latin typeface="+mn-lt"/>
                <a:ea typeface="+mn-ea"/>
                <a:cs typeface="+mn-cs"/>
              </a:rPr>
              <a:t> USA </a:t>
            </a:r>
          </a:p>
          <a:p>
            <a:endParaRPr lang="en-US" sz="1200" b="0" kern="1200" baseline="0" dirty="0" smtClean="0">
              <a:solidFill>
                <a:schemeClr val="tx1"/>
              </a:solidFill>
              <a:latin typeface="+mn-lt"/>
              <a:ea typeface="+mn-ea"/>
              <a:cs typeface="+mn-cs"/>
            </a:endParaRPr>
          </a:p>
          <a:p>
            <a:r>
              <a:rPr lang="en-US" sz="1200" b="0" kern="1200" dirty="0" smtClean="0">
                <a:solidFill>
                  <a:schemeClr val="tx1"/>
                </a:solidFill>
                <a:latin typeface="+mn-lt"/>
                <a:ea typeface="+mn-ea"/>
                <a:cs typeface="+mn-cs"/>
              </a:rPr>
              <a:t>IEP Stakeholders Conference </a:t>
            </a:r>
            <a:r>
              <a:rPr lang="en-US" sz="1200" kern="1200" dirty="0" smtClean="0">
                <a:solidFill>
                  <a:schemeClr val="tx1"/>
                </a:solidFill>
                <a:latin typeface="+mn-lt"/>
                <a:ea typeface="+mn-ea"/>
                <a:cs typeface="+mn-cs"/>
              </a:rPr>
              <a:t>Washington, DC, October 7-8, 2015</a:t>
            </a:r>
          </a:p>
          <a:p>
            <a:r>
              <a:rPr lang="en-US" sz="1200" kern="1200" dirty="0" smtClean="0">
                <a:solidFill>
                  <a:schemeClr val="tx1"/>
                </a:solidFill>
                <a:latin typeface="+mn-lt"/>
                <a:ea typeface="+mn-ea"/>
                <a:cs typeface="+mn-cs"/>
              </a:rPr>
              <a:t>Don’t miss this opportunity to network with colleagues from IEPs around the US, and to participate in interactive sessions with officials from key organizations and government agencies. The 2015 IEP Stakeholders Conference featured guests from SEVP, NAFSA, IIE, the Department of State and Department of Commerce, accrediting bodies, the Alliance for International Education, and many more.</a:t>
            </a:r>
          </a:p>
          <a:p>
            <a:endParaRPr lang="en-US" sz="1200" b="0" kern="1200" dirty="0" smtClean="0">
              <a:solidFill>
                <a:schemeClr val="tx1"/>
              </a:solidFill>
              <a:latin typeface="+mn-lt"/>
              <a:ea typeface="+mn-ea"/>
              <a:cs typeface="+mn-cs"/>
            </a:endParaRPr>
          </a:p>
          <a:p>
            <a:r>
              <a:rPr lang="en-US" sz="1200" b="0" kern="1200" dirty="0" smtClean="0">
                <a:solidFill>
                  <a:schemeClr val="tx1"/>
                </a:solidFill>
                <a:latin typeface="+mn-lt"/>
                <a:ea typeface="+mn-ea"/>
                <a:cs typeface="+mn-cs"/>
              </a:rPr>
              <a:t>Professional Development Conference </a:t>
            </a:r>
            <a:r>
              <a:rPr lang="en-US" sz="1200" kern="1200" dirty="0" smtClean="0">
                <a:solidFill>
                  <a:schemeClr val="tx1"/>
                </a:solidFill>
                <a:latin typeface="+mn-lt"/>
                <a:ea typeface="+mn-ea"/>
                <a:cs typeface="+mn-cs"/>
              </a:rPr>
              <a:t>San Francisco, California, January 29-30, 2016</a:t>
            </a:r>
          </a:p>
          <a:p>
            <a:r>
              <a:rPr lang="en-US" sz="1200" kern="1200" dirty="0" smtClean="0">
                <a:solidFill>
                  <a:schemeClr val="tx1"/>
                </a:solidFill>
                <a:latin typeface="+mn-lt"/>
                <a:ea typeface="+mn-ea"/>
                <a:cs typeface="+mn-cs"/>
              </a:rPr>
              <a:t>Join us in San Francisco for professional development and networking at the only conference that focuses solely on the needs of IEPs and the challenges they face.  Last year's event featured over 40 sessions and attracted over 200 attendees, including administrators, staff, and faculty from intensive English programs across the US -- and even Canada.  The 2016 Professional Development Conference promises to be even better.  Watch for registration to open in September!  </a:t>
            </a:r>
          </a:p>
          <a:p>
            <a:endParaRPr lang="en-US" sz="120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UCIEP</a:t>
            </a:r>
          </a:p>
          <a:p>
            <a:r>
              <a:rPr lang="en-US" sz="1200" kern="1200" dirty="0" smtClean="0">
                <a:solidFill>
                  <a:schemeClr val="tx1"/>
                </a:solidFill>
                <a:latin typeface="+mn-lt"/>
                <a:ea typeface="+mn-ea"/>
                <a:cs typeface="+mn-cs"/>
              </a:rPr>
              <a:t>UCIEP is an independent consortium of university and college-administered intensive English programs in the United States. Founded in 1967, UCIEP's purpose is to advance professional standards and quality instruction in intensive English programs at universities and colleges in the United States. Our member programs are committed to the consortium's effort to ensure that students receive the highest quality intensive English instruction from trained, professional teachers.</a:t>
            </a:r>
            <a:endParaRPr lang="en-US" dirty="0"/>
          </a:p>
        </p:txBody>
      </p:sp>
      <p:sp>
        <p:nvSpPr>
          <p:cNvPr id="4" name="Slide Number Placeholder 3"/>
          <p:cNvSpPr>
            <a:spLocks noGrp="1"/>
          </p:cNvSpPr>
          <p:nvPr>
            <p:ph type="sldNum" sz="quarter" idx="10"/>
          </p:nvPr>
        </p:nvSpPr>
        <p:spPr/>
        <p:txBody>
          <a:bodyPr/>
          <a:lstStyle/>
          <a:p>
            <a:fld id="{38A9263C-D6C3-B949-9BDA-B7E08AC05E08}" type="slidenum">
              <a:rPr lang="en-US" smtClean="0"/>
              <a:t>8</a:t>
            </a:fld>
            <a:endParaRPr lang="en-US"/>
          </a:p>
        </p:txBody>
      </p:sp>
    </p:spTree>
    <p:extLst>
      <p:ext uri="{BB962C8B-B14F-4D97-AF65-F5344CB8AC3E}">
        <p14:creationId xmlns:p14="http://schemas.microsoft.com/office/powerpoint/2010/main" val="1283867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lnSpc>
                <a:spcPct val="100000"/>
              </a:lnSpc>
              <a:spcBef>
                <a:spcPts val="0"/>
              </a:spcBef>
              <a:buNone/>
            </a:pPr>
            <a:r>
              <a:rPr lang="en" b="1" dirty="0" smtClean="0">
                <a:latin typeface="Trebuchet MS"/>
                <a:ea typeface="Trebuchet MS"/>
                <a:cs typeface="Trebuchet MS"/>
                <a:sym typeface="Trebuchet MS"/>
              </a:rPr>
              <a:t>Adam</a:t>
            </a:r>
          </a:p>
          <a:p>
            <a:pPr rtl="0">
              <a:lnSpc>
                <a:spcPct val="100000"/>
              </a:lnSpc>
              <a:spcBef>
                <a:spcPts val="0"/>
              </a:spcBef>
              <a:buNone/>
            </a:pPr>
            <a:endParaRPr lang="en" sz="1100" dirty="0" smtClean="0">
              <a:latin typeface="Trebuchet MS"/>
              <a:ea typeface="Trebuchet MS"/>
              <a:cs typeface="Trebuchet MS"/>
              <a:sym typeface="Trebuchet MS"/>
            </a:endParaRPr>
          </a:p>
          <a:p>
            <a:pPr rtl="0">
              <a:lnSpc>
                <a:spcPct val="100000"/>
              </a:lnSpc>
              <a:spcBef>
                <a:spcPts val="0"/>
              </a:spcBef>
              <a:buNone/>
            </a:pPr>
            <a:endParaRPr lang="en" sz="1100" dirty="0" smtClean="0">
              <a:latin typeface="Trebuchet MS"/>
              <a:ea typeface="Trebuchet MS"/>
              <a:cs typeface="Trebuchet MS"/>
              <a:sym typeface="Trebuchet MS"/>
            </a:endParaRPr>
          </a:p>
          <a:p>
            <a:pPr lvl="0" rtl="0">
              <a:spcBef>
                <a:spcPts val="200"/>
              </a:spcBef>
              <a:spcAft>
                <a:spcPts val="1100"/>
              </a:spcAft>
              <a:buNone/>
            </a:pPr>
            <a:r>
              <a:rPr lang="en" b="1" dirty="0" smtClean="0">
                <a:solidFill>
                  <a:schemeClr val="dk1"/>
                </a:solidFill>
                <a:latin typeface="Trebuchet MS"/>
                <a:ea typeface="Trebuchet MS"/>
                <a:cs typeface="Trebuchet MS"/>
                <a:sym typeface="Trebuchet MS"/>
              </a:rPr>
              <a:t>Managing an Intensive English Language Program in the Cloud</a:t>
            </a:r>
          </a:p>
          <a:p>
            <a:pPr lvl="0" rtl="0">
              <a:lnSpc>
                <a:spcPct val="100000"/>
              </a:lnSpc>
              <a:spcBef>
                <a:spcPts val="600"/>
              </a:spcBef>
              <a:buClr>
                <a:schemeClr val="dk1"/>
              </a:buClr>
              <a:buSzPct val="110000"/>
              <a:buFont typeface="Arial"/>
              <a:buNone/>
            </a:pPr>
            <a:r>
              <a:rPr lang="en" sz="1200" dirty="0" smtClean="0">
                <a:latin typeface="Trebuchet MS"/>
                <a:ea typeface="Trebuchet MS"/>
                <a:cs typeface="Trebuchet MS"/>
                <a:sym typeface="Trebuchet MS"/>
              </a:rPr>
              <a:t>In this session, representatives from Arizona State University will demonstrate how they manage Intensive English Language processes and student services functions in the Cloud. Learn how to manage the complexities of working with international student data within one platform for ultimate program optimization.</a:t>
            </a:r>
          </a:p>
          <a:p>
            <a:pPr lvl="0" rtl="0">
              <a:lnSpc>
                <a:spcPct val="100000"/>
              </a:lnSpc>
              <a:spcBef>
                <a:spcPts val="0"/>
              </a:spcBef>
              <a:buClr>
                <a:schemeClr val="dk1"/>
              </a:buClr>
              <a:buFont typeface="Arial"/>
              <a:buNone/>
            </a:pPr>
            <a:endParaRPr lang="en" sz="1200" dirty="0" smtClean="0">
              <a:latin typeface="Trebuchet MS"/>
              <a:ea typeface="Trebuchet MS"/>
              <a:cs typeface="Trebuchet MS"/>
              <a:sym typeface="Trebuchet MS"/>
            </a:endParaRPr>
          </a:p>
          <a:p>
            <a:pPr lvl="0" rtl="0">
              <a:lnSpc>
                <a:spcPct val="100000"/>
              </a:lnSpc>
              <a:spcBef>
                <a:spcPts val="0"/>
              </a:spcBef>
              <a:spcAft>
                <a:spcPts val="1000"/>
              </a:spcAft>
              <a:buClr>
                <a:schemeClr val="dk1"/>
              </a:buClr>
              <a:buSzPct val="110000"/>
              <a:buFont typeface="Arial"/>
              <a:buNone/>
            </a:pPr>
            <a:r>
              <a:rPr lang="en" sz="1200" dirty="0" smtClean="0">
                <a:latin typeface="Trebuchet MS"/>
                <a:ea typeface="Trebuchet MS"/>
                <a:cs typeface="Trebuchet MS"/>
                <a:sym typeface="Trebuchet MS"/>
              </a:rPr>
              <a:t>Chair &amp; Presenter(s): </a:t>
            </a:r>
            <a:r>
              <a:rPr lang="en" sz="1200" dirty="0" smtClean="0">
                <a:latin typeface="Trebuchet MS"/>
                <a:ea typeface="Trebuchet MS"/>
                <a:cs typeface="Trebuchet MS"/>
                <a:sym typeface="Trebuchet MS"/>
                <a:hlinkClick r:id="rId3"/>
              </a:rPr>
              <a:t>Mark Kaech</a:t>
            </a:r>
            <a:r>
              <a:rPr lang="en" sz="1200" i="1" dirty="0" smtClean="0">
                <a:latin typeface="Trebuchet MS"/>
                <a:ea typeface="Trebuchet MS"/>
                <a:cs typeface="Trebuchet MS"/>
                <a:sym typeface="Trebuchet MS"/>
              </a:rPr>
              <a:t>, Business Analyst Associate, Arizona State University American English and Culture Program, Tempe, Arizona</a:t>
            </a:r>
          </a:p>
          <a:p>
            <a:pPr lvl="0" rtl="0">
              <a:lnSpc>
                <a:spcPct val="100000"/>
              </a:lnSpc>
              <a:spcBef>
                <a:spcPts val="1100"/>
              </a:spcBef>
              <a:spcAft>
                <a:spcPts val="1000"/>
              </a:spcAft>
              <a:buClr>
                <a:schemeClr val="dk1"/>
              </a:buClr>
              <a:buSzPct val="110000"/>
              <a:buFont typeface="Arial"/>
              <a:buNone/>
            </a:pPr>
            <a:r>
              <a:rPr lang="en" sz="1200" dirty="0" smtClean="0">
                <a:latin typeface="Trebuchet MS"/>
                <a:ea typeface="Trebuchet MS"/>
                <a:cs typeface="Trebuchet MS"/>
                <a:sym typeface="Trebuchet MS"/>
              </a:rPr>
              <a:t>Presenter(s):</a:t>
            </a:r>
          </a:p>
          <a:p>
            <a:pPr marL="457200" lvl="0" indent="-292100" rtl="0">
              <a:lnSpc>
                <a:spcPct val="100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3"/>
              </a:rPr>
              <a:t>Susan Edgington</a:t>
            </a:r>
            <a:r>
              <a:rPr lang="en" sz="1200" i="1" dirty="0" smtClean="0">
                <a:latin typeface="Trebuchet MS"/>
                <a:ea typeface="Trebuchet MS"/>
                <a:cs typeface="Trebuchet MS"/>
                <a:sym typeface="Trebuchet MS"/>
              </a:rPr>
              <a:t>, Associate Director, Assessment &amp; Business Operations, Arizona State University, Tempe, Arizona</a:t>
            </a:r>
          </a:p>
          <a:p>
            <a:pPr marL="457200" lvl="0" indent="-292100" rtl="0">
              <a:lnSpc>
                <a:spcPct val="100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3"/>
              </a:rPr>
              <a:t>Allison L. Bourn</a:t>
            </a:r>
            <a:r>
              <a:rPr lang="en" sz="1200" i="1" dirty="0" smtClean="0">
                <a:latin typeface="Trebuchet MS"/>
                <a:ea typeface="Trebuchet MS"/>
                <a:cs typeface="Trebuchet MS"/>
                <a:sym typeface="Trebuchet MS"/>
              </a:rPr>
              <a:t>, Principal / Salesforce Consultant, akaCRM, Denver, Colorado</a:t>
            </a:r>
          </a:p>
          <a:p>
            <a:pPr lvl="0" rtl="0">
              <a:lnSpc>
                <a:spcPct val="100000"/>
              </a:lnSpc>
              <a:spcBef>
                <a:spcPts val="200"/>
              </a:spcBef>
              <a:spcAft>
                <a:spcPts val="1100"/>
              </a:spcAft>
              <a:buClr>
                <a:schemeClr val="dk1"/>
              </a:buClr>
              <a:buFont typeface="Arial"/>
              <a:buNone/>
            </a:pPr>
            <a:endParaRPr lang="en" sz="1800" b="1" dirty="0" smtClean="0">
              <a:latin typeface="Trebuchet MS"/>
              <a:ea typeface="Trebuchet MS"/>
              <a:cs typeface="Trebuchet MS"/>
              <a:sym typeface="Trebuchet MS"/>
            </a:endParaRPr>
          </a:p>
          <a:p>
            <a:pPr lvl="0" rtl="0">
              <a:lnSpc>
                <a:spcPct val="100000"/>
              </a:lnSpc>
              <a:spcBef>
                <a:spcPts val="200"/>
              </a:spcBef>
              <a:spcAft>
                <a:spcPts val="1100"/>
              </a:spcAft>
              <a:buClr>
                <a:schemeClr val="dk1"/>
              </a:buClr>
              <a:buSzPct val="100000"/>
              <a:buFont typeface="Arial"/>
              <a:buNone/>
            </a:pPr>
            <a:r>
              <a:rPr lang="en" b="1" dirty="0" smtClean="0">
                <a:latin typeface="Trebuchet MS"/>
                <a:ea typeface="Trebuchet MS"/>
                <a:cs typeface="Trebuchet MS"/>
                <a:sym typeface="Trebuchet MS"/>
              </a:rPr>
              <a:t>Poster Session: Innovative and Sustainable Practices in Intensive English Programs</a:t>
            </a:r>
          </a:p>
          <a:p>
            <a:pPr lvl="0" rtl="0">
              <a:lnSpc>
                <a:spcPct val="100000"/>
              </a:lnSpc>
              <a:spcBef>
                <a:spcPts val="200"/>
              </a:spcBef>
              <a:spcAft>
                <a:spcPts val="1100"/>
              </a:spcAft>
              <a:buClr>
                <a:schemeClr val="dk1"/>
              </a:buClr>
              <a:buSzPct val="110000"/>
              <a:buFont typeface="Arial"/>
              <a:buNone/>
            </a:pPr>
            <a:r>
              <a:rPr lang="en" sz="1200" dirty="0" smtClean="0">
                <a:latin typeface="Trebuchet MS"/>
                <a:ea typeface="Trebuchet MS"/>
                <a:cs typeface="Trebuchet MS"/>
                <a:sym typeface="Trebuchet MS"/>
              </a:rPr>
              <a:t>Intensive English programs showcase high-quality program models and successful innovations in design of instructional delivery, orientation modules, host family programs, web tools, field trips, quality-assurance practices, and other aspects of their offerings.</a:t>
            </a:r>
          </a:p>
          <a:p>
            <a:pPr rtl="0">
              <a:lnSpc>
                <a:spcPct val="119117"/>
              </a:lnSpc>
              <a:spcBef>
                <a:spcPts val="200"/>
              </a:spcBef>
              <a:spcAft>
                <a:spcPts val="1100"/>
              </a:spcAft>
              <a:buNone/>
            </a:pPr>
            <a:endParaRPr lang="en" b="1" dirty="0" smtClean="0">
              <a:latin typeface="Trebuchet MS"/>
              <a:ea typeface="Trebuchet MS"/>
              <a:cs typeface="Trebuchet MS"/>
              <a:sym typeface="Trebuchet MS"/>
            </a:endParaRPr>
          </a:p>
          <a:p>
            <a:pPr lvl="0" rtl="0">
              <a:lnSpc>
                <a:spcPct val="119117"/>
              </a:lnSpc>
              <a:spcBef>
                <a:spcPts val="200"/>
              </a:spcBef>
              <a:spcAft>
                <a:spcPts val="1100"/>
              </a:spcAft>
              <a:buNone/>
            </a:pPr>
            <a:r>
              <a:rPr lang="en" b="1" dirty="0" smtClean="0">
                <a:latin typeface="Trebuchet MS"/>
                <a:ea typeface="Trebuchet MS"/>
                <a:cs typeface="Trebuchet MS"/>
                <a:sym typeface="Trebuchet MS"/>
              </a:rPr>
              <a:t>Reaccreditation of Intensive English Programs During University Restructuring</a:t>
            </a:r>
          </a:p>
          <a:p>
            <a:pPr lvl="0" rtl="0">
              <a:lnSpc>
                <a:spcPct val="136363"/>
              </a:lnSpc>
              <a:spcBef>
                <a:spcPts val="900"/>
              </a:spcBef>
              <a:buClr>
                <a:schemeClr val="dk1"/>
              </a:buClr>
              <a:buSzPct val="110000"/>
              <a:buFont typeface="Arial"/>
              <a:buNone/>
            </a:pPr>
            <a:r>
              <a:rPr lang="en" sz="1200" dirty="0" smtClean="0">
                <a:latin typeface="Trebuchet MS"/>
                <a:ea typeface="Trebuchet MS"/>
                <a:cs typeface="Trebuchet MS"/>
                <a:sym typeface="Trebuchet MS"/>
              </a:rPr>
              <a:t>This case study focuses on issues surrounding an Intensive English Program’s bid for CEA reaccreditation during heavy restructuring within the university it serves. Challenges including rewriting documentation, high turnover, and new admission and recruitment policies are examined. Strategic planning suggestions will be presented for administrators.</a:t>
            </a:r>
          </a:p>
          <a:p>
            <a:pPr lvl="0" rtl="0">
              <a:lnSpc>
                <a:spcPct val="115000"/>
              </a:lnSpc>
              <a:spcBef>
                <a:spcPts val="0"/>
              </a:spcBef>
              <a:spcAft>
                <a:spcPts val="1000"/>
              </a:spcAft>
              <a:buClr>
                <a:schemeClr val="dk1"/>
              </a:buClr>
              <a:buSzPct val="110000"/>
              <a:buFont typeface="Arial"/>
              <a:buNone/>
            </a:pPr>
            <a:r>
              <a:rPr lang="en" sz="1200" dirty="0" smtClean="0">
                <a:latin typeface="Trebuchet MS"/>
                <a:ea typeface="Trebuchet MS"/>
                <a:cs typeface="Trebuchet MS"/>
                <a:sym typeface="Trebuchet MS"/>
              </a:rPr>
              <a:t>Chair &amp; Presenter(s): </a:t>
            </a:r>
            <a:r>
              <a:rPr lang="en" sz="1200" dirty="0" smtClean="0">
                <a:latin typeface="Trebuchet MS"/>
                <a:ea typeface="Trebuchet MS"/>
                <a:cs typeface="Trebuchet MS"/>
                <a:sym typeface="Trebuchet MS"/>
                <a:hlinkClick r:id="rId3"/>
              </a:rPr>
              <a:t>Valerie Heming</a:t>
            </a:r>
            <a:r>
              <a:rPr lang="en" sz="1200" i="1" dirty="0" smtClean="0">
                <a:latin typeface="Trebuchet MS"/>
                <a:ea typeface="Trebuchet MS"/>
                <a:cs typeface="Trebuchet MS"/>
                <a:sym typeface="Trebuchet MS"/>
              </a:rPr>
              <a:t>, Director, University of Central Missouri International Center, Warrensburg, Missouri</a:t>
            </a:r>
          </a:p>
          <a:p>
            <a:pPr lvl="0" rtl="0">
              <a:lnSpc>
                <a:spcPct val="100000"/>
              </a:lnSpc>
              <a:spcBef>
                <a:spcPts val="200"/>
              </a:spcBef>
              <a:spcAft>
                <a:spcPts val="1100"/>
              </a:spcAft>
              <a:buClr>
                <a:schemeClr val="dk1"/>
              </a:buClr>
              <a:buFont typeface="Arial"/>
              <a:buNone/>
            </a:pPr>
            <a:endParaRPr lang="en" sz="1200" dirty="0" smtClean="0">
              <a:solidFill>
                <a:schemeClr val="dk1"/>
              </a:solidFill>
              <a:latin typeface="Trebuchet MS"/>
              <a:ea typeface="Trebuchet MS"/>
              <a:cs typeface="Trebuchet MS"/>
              <a:sym typeface="Trebuchet MS"/>
            </a:endParaRPr>
          </a:p>
          <a:p>
            <a:pPr lvl="0" rtl="0">
              <a:lnSpc>
                <a:spcPct val="100000"/>
              </a:lnSpc>
              <a:spcBef>
                <a:spcPts val="200"/>
              </a:spcBef>
              <a:spcAft>
                <a:spcPts val="1100"/>
              </a:spcAft>
              <a:buClr>
                <a:schemeClr val="dk1"/>
              </a:buClr>
              <a:buSzPct val="100000"/>
              <a:buFont typeface="Arial"/>
              <a:buNone/>
            </a:pPr>
            <a:r>
              <a:rPr lang="en" b="1" dirty="0" smtClean="0">
                <a:latin typeface="Trebuchet MS"/>
                <a:ea typeface="Trebuchet MS"/>
                <a:cs typeface="Trebuchet MS"/>
                <a:sym typeface="Trebuchet MS"/>
              </a:rPr>
              <a:t>International Enrollment Management and Intensive English Programs</a:t>
            </a:r>
          </a:p>
          <a:p>
            <a:pPr lvl="0" rtl="0">
              <a:lnSpc>
                <a:spcPct val="100000"/>
              </a:lnSpc>
              <a:spcBef>
                <a:spcPts val="900"/>
              </a:spcBef>
              <a:buClr>
                <a:schemeClr val="dk1"/>
              </a:buClr>
              <a:buSzPct val="110000"/>
              <a:buFont typeface="Arial"/>
              <a:buNone/>
            </a:pPr>
            <a:r>
              <a:rPr lang="en" sz="1200" dirty="0" smtClean="0">
                <a:latin typeface="Trebuchet MS"/>
                <a:ea typeface="Trebuchet MS"/>
                <a:cs typeface="Trebuchet MS"/>
                <a:sym typeface="Trebuchet MS"/>
              </a:rPr>
              <a:t>This session will analyze trends in international student mobility and the role of Intensive English Programs (IEPs) in strategic enrollment management. Presenters provide updated survey information (e.g., Open Doors data) and engage in a question-and-answer session with the audience.</a:t>
            </a:r>
          </a:p>
          <a:p>
            <a:pPr lvl="0" rtl="0">
              <a:lnSpc>
                <a:spcPct val="100000"/>
              </a:lnSpc>
              <a:spcBef>
                <a:spcPts val="0"/>
              </a:spcBef>
              <a:buClr>
                <a:schemeClr val="dk1"/>
              </a:buClr>
              <a:buFont typeface="Arial"/>
              <a:buNone/>
            </a:pPr>
            <a:endParaRPr lang="en" sz="1200" dirty="0" smtClean="0">
              <a:latin typeface="Trebuchet MS"/>
              <a:ea typeface="Trebuchet MS"/>
              <a:cs typeface="Trebuchet MS"/>
              <a:sym typeface="Trebuchet MS"/>
            </a:endParaRPr>
          </a:p>
          <a:p>
            <a:pPr lvl="0" rtl="0">
              <a:lnSpc>
                <a:spcPct val="100000"/>
              </a:lnSpc>
              <a:spcBef>
                <a:spcPts val="0"/>
              </a:spcBef>
              <a:spcAft>
                <a:spcPts val="1000"/>
              </a:spcAft>
              <a:buClr>
                <a:schemeClr val="dk1"/>
              </a:buClr>
              <a:buSzPct val="110000"/>
              <a:buFont typeface="Arial"/>
              <a:buNone/>
            </a:pPr>
            <a:r>
              <a:rPr lang="en" sz="1200" dirty="0" smtClean="0">
                <a:latin typeface="Trebuchet MS"/>
                <a:ea typeface="Trebuchet MS"/>
                <a:cs typeface="Trebuchet MS"/>
                <a:sym typeface="Trebuchet MS"/>
              </a:rPr>
              <a:t>Chair(s): </a:t>
            </a:r>
            <a:r>
              <a:rPr lang="en" sz="1200" dirty="0" smtClean="0">
                <a:latin typeface="Trebuchet MS"/>
                <a:ea typeface="Trebuchet MS"/>
                <a:cs typeface="Trebuchet MS"/>
                <a:sym typeface="Trebuchet MS"/>
                <a:hlinkClick r:id="rId3"/>
              </a:rPr>
              <a:t>Becky George</a:t>
            </a:r>
            <a:r>
              <a:rPr lang="en" sz="1200" i="1" dirty="0" smtClean="0">
                <a:latin typeface="Trebuchet MS"/>
                <a:ea typeface="Trebuchet MS"/>
                <a:cs typeface="Trebuchet MS"/>
                <a:sym typeface="Trebuchet MS"/>
              </a:rPr>
              <a:t>, Director International Education Office, University of California Santa Cruz, Santa Cruz, California</a:t>
            </a:r>
          </a:p>
          <a:p>
            <a:pPr lvl="0" rtl="0">
              <a:lnSpc>
                <a:spcPct val="100000"/>
              </a:lnSpc>
              <a:spcBef>
                <a:spcPts val="1100"/>
              </a:spcBef>
              <a:spcAft>
                <a:spcPts val="1000"/>
              </a:spcAft>
              <a:buClr>
                <a:schemeClr val="dk1"/>
              </a:buClr>
              <a:buSzPct val="110000"/>
              <a:buFont typeface="Arial"/>
              <a:buNone/>
            </a:pPr>
            <a:r>
              <a:rPr lang="en" sz="1200" dirty="0" smtClean="0">
                <a:latin typeface="Trebuchet MS"/>
                <a:ea typeface="Trebuchet MS"/>
                <a:cs typeface="Trebuchet MS"/>
                <a:sym typeface="Trebuchet MS"/>
              </a:rPr>
              <a:t>Presenter(s):</a:t>
            </a:r>
          </a:p>
          <a:p>
            <a:pPr marL="457200" lvl="0" indent="-292100" rtl="0">
              <a:lnSpc>
                <a:spcPct val="100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3"/>
              </a:rPr>
              <a:t>Jack Sullivan</a:t>
            </a:r>
            <a:r>
              <a:rPr lang="en" sz="1200" i="1" dirty="0" smtClean="0">
                <a:latin typeface="Trebuchet MS"/>
                <a:ea typeface="Trebuchet MS"/>
                <a:cs typeface="Trebuchet MS"/>
                <a:sym typeface="Trebuchet MS"/>
              </a:rPr>
              <a:t>, Associate Director of Programs, Philadelphia, Pennsylvania</a:t>
            </a:r>
          </a:p>
          <a:p>
            <a:pPr marL="457200" lvl="0" indent="-292100" rtl="0">
              <a:lnSpc>
                <a:spcPct val="100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3"/>
              </a:rPr>
              <a:t>Christine A. Farrugia</a:t>
            </a:r>
            <a:r>
              <a:rPr lang="en" sz="1200" i="1" dirty="0" smtClean="0">
                <a:latin typeface="Trebuchet MS"/>
                <a:ea typeface="Trebuchet MS"/>
                <a:cs typeface="Trebuchet MS"/>
                <a:sym typeface="Trebuchet MS"/>
              </a:rPr>
              <a:t>, Senior Research Officer, Institute of International Education, New York, New York</a:t>
            </a:r>
          </a:p>
          <a:p>
            <a:pPr marL="457200" lvl="0" indent="-292100" rtl="0">
              <a:lnSpc>
                <a:spcPct val="100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3"/>
              </a:rPr>
              <a:t>Gabriela Zelaya</a:t>
            </a:r>
            <a:r>
              <a:rPr lang="en" sz="1200" i="1" dirty="0" smtClean="0">
                <a:latin typeface="Trebuchet MS"/>
                <a:ea typeface="Trebuchet MS"/>
                <a:cs typeface="Trebuchet MS"/>
                <a:sym typeface="Trebuchet MS"/>
              </a:rPr>
              <a:t>, Global Education Team Leader, U.S. Commercial Service - Education Team, San Jose, California</a:t>
            </a:r>
          </a:p>
          <a:p>
            <a:pPr lvl="0" rtl="0">
              <a:lnSpc>
                <a:spcPct val="100000"/>
              </a:lnSpc>
              <a:spcBef>
                <a:spcPts val="600"/>
              </a:spcBef>
              <a:buClr>
                <a:schemeClr val="dk1"/>
              </a:buClr>
              <a:buFont typeface="Arial"/>
              <a:buNone/>
            </a:pPr>
            <a:endParaRPr lang="en" sz="1200" b="1" dirty="0" smtClean="0">
              <a:latin typeface="Trebuchet MS"/>
              <a:ea typeface="Trebuchet MS"/>
              <a:cs typeface="Trebuchet MS"/>
              <a:sym typeface="Trebuchet MS"/>
            </a:endParaRPr>
          </a:p>
          <a:p>
            <a:pPr lvl="0" rtl="0">
              <a:lnSpc>
                <a:spcPct val="100000"/>
              </a:lnSpc>
              <a:spcBef>
                <a:spcPts val="600"/>
              </a:spcBef>
              <a:buClr>
                <a:schemeClr val="dk1"/>
              </a:buClr>
              <a:buSzPct val="100000"/>
              <a:buFont typeface="Arial"/>
              <a:buNone/>
            </a:pPr>
            <a:r>
              <a:rPr lang="en" b="1" dirty="0" smtClean="0">
                <a:solidFill>
                  <a:schemeClr val="dk1"/>
                </a:solidFill>
                <a:latin typeface="Trebuchet MS"/>
                <a:ea typeface="Trebuchet MS"/>
                <a:cs typeface="Trebuchet MS"/>
                <a:sym typeface="Trebuchet MS"/>
              </a:rPr>
              <a:t>Open Meeting: Intensive English Programs Dialogue of Current Trends</a:t>
            </a:r>
          </a:p>
          <a:p>
            <a:pPr lvl="0" rtl="0">
              <a:lnSpc>
                <a:spcPct val="100000"/>
              </a:lnSpc>
              <a:spcBef>
                <a:spcPts val="600"/>
              </a:spcBef>
              <a:buClr>
                <a:schemeClr val="dk1"/>
              </a:buClr>
              <a:buSzPct val="110000"/>
              <a:buFont typeface="Arial"/>
              <a:buNone/>
            </a:pPr>
            <a:r>
              <a:rPr lang="en" sz="1200" dirty="0" smtClean="0">
                <a:latin typeface="Trebuchet MS"/>
                <a:ea typeface="Trebuchet MS"/>
                <a:cs typeface="Trebuchet MS"/>
                <a:sym typeface="Trebuchet MS"/>
              </a:rPr>
              <a:t>This session will include a facilitated discussion with EnglishUSA and UCIEP colleagues who have recently visited SACM.</a:t>
            </a:r>
          </a:p>
          <a:p>
            <a:pPr rtl="0">
              <a:lnSpc>
                <a:spcPct val="100000"/>
              </a:lnSpc>
              <a:spcBef>
                <a:spcPts val="200"/>
              </a:spcBef>
              <a:spcAft>
                <a:spcPts val="1100"/>
              </a:spcAft>
              <a:buNone/>
            </a:pPr>
            <a:endParaRPr lang="en" b="1" dirty="0" smtClean="0">
              <a:latin typeface="Trebuchet MS"/>
              <a:ea typeface="Trebuchet MS"/>
              <a:cs typeface="Trebuchet MS"/>
              <a:sym typeface="Trebuchet MS"/>
            </a:endParaRPr>
          </a:p>
          <a:p>
            <a:pPr rtl="0">
              <a:lnSpc>
                <a:spcPct val="100000"/>
              </a:lnSpc>
              <a:spcBef>
                <a:spcPts val="200"/>
              </a:spcBef>
              <a:spcAft>
                <a:spcPts val="1100"/>
              </a:spcAft>
              <a:buNone/>
            </a:pPr>
            <a:r>
              <a:rPr lang="en" b="1" dirty="0" smtClean="0">
                <a:latin typeface="Trebuchet MS"/>
                <a:ea typeface="Trebuchet MS"/>
                <a:cs typeface="Trebuchet MS"/>
                <a:sym typeface="Trebuchet MS"/>
              </a:rPr>
              <a:t>Internal and External Intensive English Programs: Implications for Accreditation</a:t>
            </a:r>
          </a:p>
          <a:p>
            <a:pPr rtl="0">
              <a:lnSpc>
                <a:spcPct val="100000"/>
              </a:lnSpc>
              <a:spcBef>
                <a:spcPts val="900"/>
              </a:spcBef>
              <a:buNone/>
            </a:pPr>
            <a:r>
              <a:rPr lang="en" sz="1200" dirty="0" smtClean="0">
                <a:latin typeface="Trebuchet MS"/>
                <a:ea typeface="Trebuchet MS"/>
                <a:cs typeface="Trebuchet MS"/>
                <a:sym typeface="Trebuchet MS"/>
              </a:rPr>
              <a:t>U.S. universities often partner with the private sector to provide services. Examine what happens when the intensive English program (IEP) of the university enters into this type of partnership and explore who wins most by outsourcing or "insourcing" the IEP. How must accreditors certify academic standards?</a:t>
            </a:r>
          </a:p>
          <a:p>
            <a:pPr rtl="0">
              <a:lnSpc>
                <a:spcPct val="100000"/>
              </a:lnSpc>
              <a:spcBef>
                <a:spcPts val="0"/>
              </a:spcBef>
              <a:buNone/>
            </a:pPr>
            <a:endParaRPr lang="en" sz="1200" dirty="0" smtClean="0">
              <a:latin typeface="Trebuchet MS"/>
              <a:ea typeface="Trebuchet MS"/>
              <a:cs typeface="Trebuchet MS"/>
              <a:sym typeface="Trebuchet MS"/>
            </a:endParaRPr>
          </a:p>
          <a:p>
            <a:pPr rtl="0">
              <a:lnSpc>
                <a:spcPct val="100000"/>
              </a:lnSpc>
              <a:spcBef>
                <a:spcPts val="0"/>
              </a:spcBef>
              <a:spcAft>
                <a:spcPts val="1000"/>
              </a:spcAft>
              <a:buNone/>
            </a:pPr>
            <a:r>
              <a:rPr lang="en" sz="1200" dirty="0" smtClean="0">
                <a:latin typeface="Trebuchet MS"/>
                <a:ea typeface="Trebuchet MS"/>
                <a:cs typeface="Trebuchet MS"/>
                <a:sym typeface="Trebuchet MS"/>
              </a:rPr>
              <a:t>Chair &amp; Presenter(s): </a:t>
            </a:r>
            <a:r>
              <a:rPr lang="en" sz="1200" dirty="0" smtClean="0">
                <a:latin typeface="Trebuchet MS"/>
                <a:ea typeface="Trebuchet MS"/>
                <a:cs typeface="Trebuchet MS"/>
                <a:sym typeface="Trebuchet MS"/>
                <a:hlinkClick r:id="rId3"/>
              </a:rPr>
              <a:t>Patricia Juza</a:t>
            </a:r>
            <a:r>
              <a:rPr lang="en" sz="1200" i="1" dirty="0" smtClean="0">
                <a:latin typeface="Trebuchet MS"/>
                <a:ea typeface="Trebuchet MS"/>
                <a:cs typeface="Trebuchet MS"/>
                <a:sym typeface="Trebuchet MS"/>
              </a:rPr>
              <a:t>, Director, International English Center, University of Colorado Boulder, Boulder, Colorado</a:t>
            </a:r>
          </a:p>
          <a:p>
            <a:pPr rtl="0">
              <a:lnSpc>
                <a:spcPct val="100000"/>
              </a:lnSpc>
              <a:spcBef>
                <a:spcPts val="1100"/>
              </a:spcBef>
              <a:spcAft>
                <a:spcPts val="1000"/>
              </a:spcAft>
              <a:buNone/>
            </a:pPr>
            <a:r>
              <a:rPr lang="en" sz="1200" dirty="0" smtClean="0">
                <a:latin typeface="Trebuchet MS"/>
                <a:ea typeface="Trebuchet MS"/>
                <a:cs typeface="Trebuchet MS"/>
                <a:sym typeface="Trebuchet MS"/>
              </a:rPr>
              <a:t>Presenter(s): </a:t>
            </a:r>
          </a:p>
          <a:p>
            <a:pPr marL="457200" lvl="0" indent="-292100" rtl="0">
              <a:lnSpc>
                <a:spcPct val="100000"/>
              </a:lnSpc>
              <a:spcBef>
                <a:spcPts val="1100"/>
              </a:spcBef>
              <a:spcAft>
                <a:spcPts val="1000"/>
              </a:spcAft>
              <a:buClr>
                <a:srgbClr val="000000"/>
              </a:buClr>
              <a:buSzPct val="100000"/>
              <a:buFont typeface="Arial"/>
              <a:buChar char="●"/>
            </a:pPr>
            <a:r>
              <a:rPr lang="en" sz="1200" dirty="0" smtClean="0">
                <a:latin typeface="Trebuchet MS"/>
                <a:ea typeface="Trebuchet MS"/>
                <a:cs typeface="Trebuchet MS"/>
                <a:sym typeface="Trebuchet MS"/>
              </a:rPr>
              <a:t>JoAnn S. McCarthy, PhD, </a:t>
            </a:r>
            <a:r>
              <a:rPr lang="en" sz="1200" i="1" dirty="0" smtClean="0">
                <a:latin typeface="Trebuchet MS"/>
                <a:ea typeface="Trebuchet MS"/>
                <a:cs typeface="Trebuchet MS"/>
                <a:sym typeface="Trebuchet MS"/>
              </a:rPr>
              <a:t>Director of Academic Affairs, INTO University Partnerships</a:t>
            </a:r>
          </a:p>
          <a:p>
            <a:pPr marL="457200" lvl="0" indent="-292100" rtl="0">
              <a:lnSpc>
                <a:spcPct val="100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3"/>
              </a:rPr>
              <a:t>Suzanne K. Panferov, PhD</a:t>
            </a:r>
            <a:r>
              <a:rPr lang="en" sz="1200" i="1" dirty="0" smtClean="0">
                <a:latin typeface="Trebuchet MS"/>
                <a:ea typeface="Trebuchet MS"/>
                <a:cs typeface="Trebuchet MS"/>
                <a:sym typeface="Trebuchet MS"/>
              </a:rPr>
              <a:t>, Director, ESL Center, University of Arizona Center for English as a Second Language, Tucson, Arizona</a:t>
            </a:r>
          </a:p>
          <a:p>
            <a:pPr marL="457200" lvl="0" indent="-292100" rtl="0">
              <a:lnSpc>
                <a:spcPct val="100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3"/>
              </a:rPr>
              <a:t>Mary Reeves, PhD</a:t>
            </a:r>
            <a:r>
              <a:rPr lang="en" sz="1200" i="1" dirty="0" smtClean="0">
                <a:latin typeface="Trebuchet MS"/>
                <a:ea typeface="Trebuchet MS"/>
                <a:cs typeface="Trebuchet MS"/>
                <a:sym typeface="Trebuchet MS"/>
              </a:rPr>
              <a:t>, Executive Director, Commission on English Language Program Accreditation, Alexandria, Virginia</a:t>
            </a:r>
          </a:p>
          <a:p>
            <a:pPr lvl="0" rtl="0">
              <a:lnSpc>
                <a:spcPct val="100000"/>
              </a:lnSpc>
              <a:spcBef>
                <a:spcPts val="200"/>
              </a:spcBef>
              <a:spcAft>
                <a:spcPts val="1100"/>
              </a:spcAft>
              <a:buClr>
                <a:schemeClr val="dk1"/>
              </a:buClr>
              <a:buFont typeface="Arial"/>
              <a:buNone/>
            </a:pPr>
            <a:endParaRPr lang="en" sz="1200" dirty="0" smtClean="0">
              <a:latin typeface="Trebuchet MS"/>
              <a:ea typeface="Trebuchet MS"/>
              <a:cs typeface="Trebuchet MS"/>
              <a:sym typeface="Trebuchet MS"/>
            </a:endParaRPr>
          </a:p>
          <a:p>
            <a:pPr lvl="0" rtl="0">
              <a:lnSpc>
                <a:spcPct val="100000"/>
              </a:lnSpc>
              <a:spcBef>
                <a:spcPts val="200"/>
              </a:spcBef>
              <a:spcAft>
                <a:spcPts val="1100"/>
              </a:spcAft>
              <a:buClr>
                <a:schemeClr val="dk1"/>
              </a:buClr>
              <a:buSzPct val="100000"/>
              <a:buFont typeface="Arial"/>
              <a:buNone/>
            </a:pPr>
            <a:r>
              <a:rPr lang="en" b="1" dirty="0" smtClean="0">
                <a:latin typeface="Trebuchet MS"/>
                <a:ea typeface="Trebuchet MS"/>
                <a:cs typeface="Trebuchet MS"/>
                <a:sym typeface="Trebuchet MS"/>
              </a:rPr>
              <a:t>Open Meeting: One Size Does Not Fit All: Accreditation and Administration of Intensive English Programs</a:t>
            </a:r>
          </a:p>
          <a:p>
            <a:pPr lvl="0" rtl="0">
              <a:lnSpc>
                <a:spcPct val="100000"/>
              </a:lnSpc>
              <a:spcBef>
                <a:spcPts val="900"/>
              </a:spcBef>
              <a:buClr>
                <a:schemeClr val="dk1"/>
              </a:buClr>
              <a:buSzPct val="110000"/>
              <a:buFont typeface="Arial"/>
              <a:buNone/>
            </a:pPr>
            <a:r>
              <a:rPr lang="en" sz="1200" dirty="0" smtClean="0">
                <a:latin typeface="Trebuchet MS"/>
                <a:ea typeface="Trebuchet MS"/>
                <a:cs typeface="Trebuchet MS"/>
                <a:sym typeface="Trebuchet MS"/>
              </a:rPr>
              <a:t>Meet your peers from Intensive English Programs to craft tailored responses to various issues IEPs encounter. Topics include common challenges regarding accreditation, administration, and operations for small, new, large, and long-established IEPs.</a:t>
            </a:r>
          </a:p>
          <a:p>
            <a:pPr lvl="0" rtl="0">
              <a:lnSpc>
                <a:spcPct val="100000"/>
              </a:lnSpc>
              <a:spcBef>
                <a:spcPts val="400"/>
              </a:spcBef>
              <a:spcAft>
                <a:spcPts val="400"/>
              </a:spcAft>
              <a:buClr>
                <a:schemeClr val="dk1"/>
              </a:buClr>
              <a:buFont typeface="Arial"/>
              <a:buNone/>
            </a:pPr>
            <a:endParaRPr lang="en" sz="1200" dirty="0" smtClean="0">
              <a:latin typeface="Trebuchet MS"/>
              <a:ea typeface="Trebuchet MS"/>
              <a:cs typeface="Trebuchet MS"/>
              <a:sym typeface="Trebuchet MS"/>
            </a:endParaRPr>
          </a:p>
          <a:p>
            <a:pPr lvl="0" rtl="0">
              <a:lnSpc>
                <a:spcPct val="100000"/>
              </a:lnSpc>
              <a:spcBef>
                <a:spcPts val="400"/>
              </a:spcBef>
              <a:spcAft>
                <a:spcPts val="400"/>
              </a:spcAft>
              <a:buClr>
                <a:schemeClr val="dk1"/>
              </a:buClr>
              <a:buSzPct val="100000"/>
              <a:buFont typeface="Arial"/>
              <a:buNone/>
            </a:pPr>
            <a:r>
              <a:rPr lang="en" b="1" dirty="0" smtClean="0">
                <a:latin typeface="Trebuchet MS"/>
                <a:ea typeface="Trebuchet MS"/>
                <a:cs typeface="Trebuchet MS"/>
                <a:sym typeface="Trebuchet MS"/>
              </a:rPr>
              <a:t>Collaborating for Peace, Justice, and Social Engagement: Rwanda and U.S. Universities, IEPs, and NGOs  </a:t>
            </a:r>
          </a:p>
          <a:p>
            <a:pPr lvl="0" rtl="0">
              <a:lnSpc>
                <a:spcPct val="136363"/>
              </a:lnSpc>
              <a:spcBef>
                <a:spcPts val="900"/>
              </a:spcBef>
              <a:buClr>
                <a:schemeClr val="dk1"/>
              </a:buClr>
              <a:buSzPct val="110000"/>
              <a:buFont typeface="Arial"/>
              <a:buNone/>
            </a:pPr>
            <a:r>
              <a:rPr lang="en" sz="1200" dirty="0" smtClean="0">
                <a:latin typeface="Trebuchet MS"/>
                <a:ea typeface="Trebuchet MS"/>
                <a:cs typeface="Trebuchet MS"/>
                <a:sym typeface="Trebuchet MS"/>
              </a:rPr>
              <a:t>Panelists focus on educational developments in Rwanda and the United States that include goals of peace, justice, and social engagement. Highlighted are successful collaborations between Rwandan organizations and American universities, intensive English programs, and NGOs to create and sustain post-genocide educational opportunities.</a:t>
            </a:r>
          </a:p>
          <a:p>
            <a:pPr lvl="0" rtl="0">
              <a:lnSpc>
                <a:spcPct val="115000"/>
              </a:lnSpc>
              <a:spcBef>
                <a:spcPts val="0"/>
              </a:spcBef>
              <a:buClr>
                <a:schemeClr val="dk1"/>
              </a:buClr>
              <a:buFont typeface="Arial"/>
              <a:buNone/>
            </a:pPr>
            <a:endParaRPr lang="en" sz="1200" dirty="0" smtClean="0">
              <a:latin typeface="Trebuchet MS"/>
              <a:ea typeface="Trebuchet MS"/>
              <a:cs typeface="Trebuchet MS"/>
              <a:sym typeface="Trebuchet MS"/>
            </a:endParaRPr>
          </a:p>
          <a:p>
            <a:pPr lvl="0" rtl="0">
              <a:lnSpc>
                <a:spcPct val="115000"/>
              </a:lnSpc>
              <a:spcBef>
                <a:spcPts val="0"/>
              </a:spcBef>
              <a:spcAft>
                <a:spcPts val="1000"/>
              </a:spcAft>
              <a:buClr>
                <a:schemeClr val="dk1"/>
              </a:buClr>
              <a:buSzPct val="110000"/>
              <a:buFont typeface="Arial"/>
              <a:buNone/>
            </a:pPr>
            <a:r>
              <a:rPr lang="en" sz="1200" dirty="0" smtClean="0">
                <a:latin typeface="Trebuchet MS"/>
                <a:ea typeface="Trebuchet MS"/>
                <a:cs typeface="Trebuchet MS"/>
                <a:sym typeface="Trebuchet MS"/>
              </a:rPr>
              <a:t>Chair &amp; Presenter(s): </a:t>
            </a:r>
            <a:r>
              <a:rPr lang="en" sz="1200" dirty="0" smtClean="0">
                <a:latin typeface="Trebuchet MS"/>
                <a:ea typeface="Trebuchet MS"/>
                <a:cs typeface="Trebuchet MS"/>
                <a:sym typeface="Trebuchet MS"/>
                <a:hlinkClick r:id="rId4"/>
              </a:rPr>
              <a:t>Kurk Gayle</a:t>
            </a:r>
            <a:r>
              <a:rPr lang="en" sz="1200" i="1" dirty="0" smtClean="0">
                <a:latin typeface="Trebuchet MS"/>
                <a:ea typeface="Trebuchet MS"/>
                <a:cs typeface="Trebuchet MS"/>
                <a:sym typeface="Trebuchet MS"/>
              </a:rPr>
              <a:t>, Director, ESL Learning Programs, Texas Christian University, Ft Worth, Texas</a:t>
            </a:r>
          </a:p>
          <a:p>
            <a:pPr lvl="0" rtl="0">
              <a:lnSpc>
                <a:spcPct val="115000"/>
              </a:lnSpc>
              <a:spcBef>
                <a:spcPts val="1100"/>
              </a:spcBef>
              <a:spcAft>
                <a:spcPts val="1000"/>
              </a:spcAft>
              <a:buClr>
                <a:schemeClr val="dk1"/>
              </a:buClr>
              <a:buSzPct val="110000"/>
              <a:buFont typeface="Arial"/>
              <a:buNone/>
            </a:pPr>
            <a:r>
              <a:rPr lang="en" sz="1200" dirty="0" smtClean="0">
                <a:latin typeface="Trebuchet MS"/>
                <a:ea typeface="Trebuchet MS"/>
                <a:cs typeface="Trebuchet MS"/>
                <a:sym typeface="Trebuchet MS"/>
              </a:rPr>
              <a:t>Presenter(s):</a:t>
            </a:r>
          </a:p>
          <a:p>
            <a:pPr marL="457200" lvl="0" indent="-292100" rtl="0">
              <a:lnSpc>
                <a:spcPct val="115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4"/>
              </a:rPr>
              <a:t>Joann M. Geddes</a:t>
            </a:r>
            <a:r>
              <a:rPr lang="en" sz="1200" i="1" dirty="0" smtClean="0">
                <a:latin typeface="Trebuchet MS"/>
                <a:ea typeface="Trebuchet MS"/>
                <a:cs typeface="Trebuchet MS"/>
                <a:sym typeface="Trebuchet MS"/>
              </a:rPr>
              <a:t>, Director, Academic English Studies, Lewis &amp; Clark College, Portland, Oregon</a:t>
            </a:r>
          </a:p>
          <a:p>
            <a:pPr marL="457200" lvl="0" indent="-292100" rtl="0">
              <a:lnSpc>
                <a:spcPct val="115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4"/>
              </a:rPr>
              <a:t>Blayne Sharpe</a:t>
            </a:r>
            <a:r>
              <a:rPr lang="en" sz="1200" i="1" dirty="0" smtClean="0">
                <a:latin typeface="Trebuchet MS"/>
                <a:ea typeface="Trebuchet MS"/>
                <a:cs typeface="Trebuchet MS"/>
                <a:sym typeface="Trebuchet MS"/>
              </a:rPr>
              <a:t>, Executive Director, Bridge2Rwanda, Kigali, Rwanda</a:t>
            </a:r>
          </a:p>
          <a:p>
            <a:pPr marL="457200" lvl="0" indent="-292100" rtl="0">
              <a:lnSpc>
                <a:spcPct val="115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rPr>
              <a:t>Carl Wilkens, </a:t>
            </a:r>
            <a:r>
              <a:rPr lang="en" sz="1200" i="1" dirty="0" smtClean="0">
                <a:latin typeface="Trebuchet MS"/>
                <a:ea typeface="Trebuchet MS"/>
                <a:cs typeface="Trebuchet MS"/>
                <a:sym typeface="Trebuchet MS"/>
              </a:rPr>
              <a:t>Co-Founder, World Outside My Shoes, Spokane, Washington</a:t>
            </a:r>
          </a:p>
          <a:p>
            <a:pPr lvl="0" rtl="0">
              <a:lnSpc>
                <a:spcPct val="100000"/>
              </a:lnSpc>
              <a:spcBef>
                <a:spcPts val="400"/>
              </a:spcBef>
              <a:spcAft>
                <a:spcPts val="400"/>
              </a:spcAft>
              <a:buClr>
                <a:schemeClr val="dk1"/>
              </a:buClr>
              <a:buFont typeface="Arial"/>
              <a:buNone/>
            </a:pPr>
            <a:endParaRPr lang="en" sz="1200" dirty="0" smtClean="0">
              <a:latin typeface="Trebuchet MS"/>
              <a:ea typeface="Trebuchet MS"/>
              <a:cs typeface="Trebuchet MS"/>
              <a:sym typeface="Trebuchet MS"/>
            </a:endParaRPr>
          </a:p>
          <a:p>
            <a:pPr lvl="0" rtl="0">
              <a:lnSpc>
                <a:spcPct val="100000"/>
              </a:lnSpc>
              <a:spcBef>
                <a:spcPts val="200"/>
              </a:spcBef>
              <a:spcAft>
                <a:spcPts val="1100"/>
              </a:spcAft>
              <a:buClr>
                <a:schemeClr val="dk1"/>
              </a:buClr>
              <a:buSzPct val="100000"/>
              <a:buFont typeface="Arial"/>
              <a:buNone/>
            </a:pPr>
            <a:r>
              <a:rPr lang="en" b="1" dirty="0" smtClean="0">
                <a:latin typeface="Trebuchet MS"/>
                <a:ea typeface="Trebuchet MS"/>
                <a:cs typeface="Trebuchet MS"/>
                <a:sym typeface="Trebuchet MS"/>
              </a:rPr>
              <a:t>Immigration Update for Intensive English Programs</a:t>
            </a:r>
          </a:p>
          <a:p>
            <a:pPr lvl="0" rtl="0">
              <a:lnSpc>
                <a:spcPct val="100000"/>
              </a:lnSpc>
              <a:spcBef>
                <a:spcPts val="900"/>
              </a:spcBef>
              <a:buClr>
                <a:schemeClr val="dk1"/>
              </a:buClr>
              <a:buSzPct val="110000"/>
              <a:buFont typeface="Arial"/>
              <a:buNone/>
            </a:pPr>
            <a:r>
              <a:rPr lang="en" sz="1200" dirty="0" smtClean="0">
                <a:latin typeface="Trebuchet MS"/>
                <a:ea typeface="Trebuchet MS"/>
                <a:cs typeface="Trebuchet MS"/>
                <a:sym typeface="Trebuchet MS"/>
              </a:rPr>
              <a:t>Representatives from the U.S. Department of Homeland Security’s Student and Exchange Visitor Program and the U.S. Department of State’s Consular Affairs Visa Office will provide updates and respond to questions on topics solicited from the audience, including Form I-20 issuance, bridge programs, draft guidance, immigration reform, and visa issuance.</a:t>
            </a:r>
          </a:p>
          <a:p>
            <a:pPr lvl="0" rtl="0">
              <a:lnSpc>
                <a:spcPct val="100000"/>
              </a:lnSpc>
              <a:spcBef>
                <a:spcPts val="0"/>
              </a:spcBef>
              <a:buClr>
                <a:schemeClr val="dk1"/>
              </a:buClr>
              <a:buFont typeface="Arial"/>
              <a:buNone/>
            </a:pPr>
            <a:endParaRPr lang="en" sz="1200" dirty="0" smtClean="0">
              <a:latin typeface="Trebuchet MS"/>
              <a:ea typeface="Trebuchet MS"/>
              <a:cs typeface="Trebuchet MS"/>
              <a:sym typeface="Trebuchet MS"/>
            </a:endParaRPr>
          </a:p>
          <a:p>
            <a:pPr lvl="0" rtl="0">
              <a:lnSpc>
                <a:spcPct val="100000"/>
              </a:lnSpc>
              <a:spcBef>
                <a:spcPts val="0"/>
              </a:spcBef>
              <a:spcAft>
                <a:spcPts val="1000"/>
              </a:spcAft>
              <a:buClr>
                <a:schemeClr val="dk1"/>
              </a:buClr>
              <a:buSzPct val="110000"/>
              <a:buFont typeface="Arial"/>
              <a:buNone/>
            </a:pPr>
            <a:r>
              <a:rPr lang="en" sz="1200" dirty="0" smtClean="0">
                <a:latin typeface="Trebuchet MS"/>
                <a:ea typeface="Trebuchet MS"/>
                <a:cs typeface="Trebuchet MS"/>
                <a:sym typeface="Trebuchet MS"/>
              </a:rPr>
              <a:t>Chair(s): </a:t>
            </a:r>
            <a:r>
              <a:rPr lang="en" sz="1200" dirty="0" smtClean="0">
                <a:latin typeface="Trebuchet MS"/>
                <a:ea typeface="Trebuchet MS"/>
                <a:cs typeface="Trebuchet MS"/>
                <a:sym typeface="Trebuchet MS"/>
                <a:hlinkClick r:id="rId3"/>
              </a:rPr>
              <a:t>Becky George</a:t>
            </a:r>
            <a:r>
              <a:rPr lang="en" sz="1200" i="1" dirty="0" smtClean="0">
                <a:latin typeface="Trebuchet MS"/>
                <a:ea typeface="Trebuchet MS"/>
                <a:cs typeface="Trebuchet MS"/>
                <a:sym typeface="Trebuchet MS"/>
              </a:rPr>
              <a:t>, Director International Education Office, University of California Santa Cruz, Santa Cruz, California</a:t>
            </a:r>
          </a:p>
          <a:p>
            <a:endParaRPr lang="en-US" dirty="0"/>
          </a:p>
        </p:txBody>
      </p:sp>
      <p:sp>
        <p:nvSpPr>
          <p:cNvPr id="4" name="Slide Number Placeholder 3"/>
          <p:cNvSpPr>
            <a:spLocks noGrp="1"/>
          </p:cNvSpPr>
          <p:nvPr>
            <p:ph type="sldNum" sz="quarter" idx="10"/>
          </p:nvPr>
        </p:nvSpPr>
        <p:spPr/>
        <p:txBody>
          <a:bodyPr/>
          <a:lstStyle/>
          <a:p>
            <a:fld id="{38A9263C-D6C3-B949-9BDA-B7E08AC05E08}" type="slidenum">
              <a:rPr lang="en-US" smtClean="0"/>
              <a:t>13</a:t>
            </a:fld>
            <a:endParaRPr lang="en-US"/>
          </a:p>
        </p:txBody>
      </p:sp>
    </p:spTree>
    <p:extLst>
      <p:ext uri="{BB962C8B-B14F-4D97-AF65-F5344CB8AC3E}">
        <p14:creationId xmlns:p14="http://schemas.microsoft.com/office/powerpoint/2010/main" val="1099385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lnSpc>
                <a:spcPct val="100000"/>
              </a:lnSpc>
              <a:spcBef>
                <a:spcPts val="0"/>
              </a:spcBef>
              <a:buNone/>
            </a:pPr>
            <a:r>
              <a:rPr lang="en" b="1" dirty="0" smtClean="0">
                <a:latin typeface="Trebuchet MS"/>
                <a:ea typeface="Trebuchet MS"/>
                <a:cs typeface="Trebuchet MS"/>
                <a:sym typeface="Trebuchet MS"/>
              </a:rPr>
              <a:t>Adam</a:t>
            </a:r>
          </a:p>
          <a:p>
            <a:pPr rtl="0">
              <a:lnSpc>
                <a:spcPct val="100000"/>
              </a:lnSpc>
              <a:spcBef>
                <a:spcPts val="0"/>
              </a:spcBef>
              <a:buNone/>
            </a:pPr>
            <a:endParaRPr lang="en" sz="1100" dirty="0" smtClean="0">
              <a:latin typeface="Trebuchet MS"/>
              <a:ea typeface="Trebuchet MS"/>
              <a:cs typeface="Trebuchet MS"/>
              <a:sym typeface="Trebuchet MS"/>
            </a:endParaRPr>
          </a:p>
          <a:p>
            <a:pPr rtl="0">
              <a:lnSpc>
                <a:spcPct val="100000"/>
              </a:lnSpc>
              <a:spcBef>
                <a:spcPts val="0"/>
              </a:spcBef>
              <a:buNone/>
            </a:pPr>
            <a:endParaRPr lang="en" sz="1100" dirty="0" smtClean="0">
              <a:latin typeface="Trebuchet MS"/>
              <a:ea typeface="Trebuchet MS"/>
              <a:cs typeface="Trebuchet MS"/>
              <a:sym typeface="Trebuchet MS"/>
            </a:endParaRPr>
          </a:p>
          <a:p>
            <a:pPr lvl="0" rtl="0">
              <a:spcBef>
                <a:spcPts val="200"/>
              </a:spcBef>
              <a:spcAft>
                <a:spcPts val="1100"/>
              </a:spcAft>
              <a:buNone/>
            </a:pPr>
            <a:r>
              <a:rPr lang="en" b="1" dirty="0" smtClean="0">
                <a:solidFill>
                  <a:schemeClr val="dk1"/>
                </a:solidFill>
                <a:latin typeface="Trebuchet MS"/>
                <a:ea typeface="Trebuchet MS"/>
                <a:cs typeface="Trebuchet MS"/>
                <a:sym typeface="Trebuchet MS"/>
              </a:rPr>
              <a:t>Managing an Intensive English Language Program in the Cloud</a:t>
            </a:r>
          </a:p>
          <a:p>
            <a:pPr lvl="0" rtl="0">
              <a:lnSpc>
                <a:spcPct val="100000"/>
              </a:lnSpc>
              <a:spcBef>
                <a:spcPts val="600"/>
              </a:spcBef>
              <a:buClr>
                <a:schemeClr val="dk1"/>
              </a:buClr>
              <a:buSzPct val="110000"/>
              <a:buFont typeface="Arial"/>
              <a:buNone/>
            </a:pPr>
            <a:r>
              <a:rPr lang="en" sz="1200" dirty="0" smtClean="0">
                <a:latin typeface="Trebuchet MS"/>
                <a:ea typeface="Trebuchet MS"/>
                <a:cs typeface="Trebuchet MS"/>
                <a:sym typeface="Trebuchet MS"/>
              </a:rPr>
              <a:t>In this session, representatives from Arizona State University will demonstrate how they manage Intensive English Language processes and student services functions in the Cloud. Learn how to manage the complexities of working with international student data within one platform for ultimate program optimization.</a:t>
            </a:r>
          </a:p>
          <a:p>
            <a:pPr lvl="0" rtl="0">
              <a:lnSpc>
                <a:spcPct val="100000"/>
              </a:lnSpc>
              <a:spcBef>
                <a:spcPts val="0"/>
              </a:spcBef>
              <a:buClr>
                <a:schemeClr val="dk1"/>
              </a:buClr>
              <a:buFont typeface="Arial"/>
              <a:buNone/>
            </a:pPr>
            <a:endParaRPr lang="en" sz="1200" dirty="0" smtClean="0">
              <a:latin typeface="Trebuchet MS"/>
              <a:ea typeface="Trebuchet MS"/>
              <a:cs typeface="Trebuchet MS"/>
              <a:sym typeface="Trebuchet MS"/>
            </a:endParaRPr>
          </a:p>
          <a:p>
            <a:pPr lvl="0" rtl="0">
              <a:lnSpc>
                <a:spcPct val="100000"/>
              </a:lnSpc>
              <a:spcBef>
                <a:spcPts val="0"/>
              </a:spcBef>
              <a:spcAft>
                <a:spcPts val="1000"/>
              </a:spcAft>
              <a:buClr>
                <a:schemeClr val="dk1"/>
              </a:buClr>
              <a:buSzPct val="110000"/>
              <a:buFont typeface="Arial"/>
              <a:buNone/>
            </a:pPr>
            <a:r>
              <a:rPr lang="en" sz="1200" dirty="0" smtClean="0">
                <a:latin typeface="Trebuchet MS"/>
                <a:ea typeface="Trebuchet MS"/>
                <a:cs typeface="Trebuchet MS"/>
                <a:sym typeface="Trebuchet MS"/>
              </a:rPr>
              <a:t>Chair &amp; Presenter(s): </a:t>
            </a:r>
            <a:r>
              <a:rPr lang="en" sz="1200" dirty="0" smtClean="0">
                <a:latin typeface="Trebuchet MS"/>
                <a:ea typeface="Trebuchet MS"/>
                <a:cs typeface="Trebuchet MS"/>
                <a:sym typeface="Trebuchet MS"/>
                <a:hlinkClick r:id="rId3"/>
              </a:rPr>
              <a:t>Mark Kaech</a:t>
            </a:r>
            <a:r>
              <a:rPr lang="en" sz="1200" i="1" dirty="0" smtClean="0">
                <a:latin typeface="Trebuchet MS"/>
                <a:ea typeface="Trebuchet MS"/>
                <a:cs typeface="Trebuchet MS"/>
                <a:sym typeface="Trebuchet MS"/>
              </a:rPr>
              <a:t>, Business Analyst Associate, Arizona State University American English and Culture Program, Tempe, Arizona</a:t>
            </a:r>
          </a:p>
          <a:p>
            <a:pPr lvl="0" rtl="0">
              <a:lnSpc>
                <a:spcPct val="100000"/>
              </a:lnSpc>
              <a:spcBef>
                <a:spcPts val="1100"/>
              </a:spcBef>
              <a:spcAft>
                <a:spcPts val="1000"/>
              </a:spcAft>
              <a:buClr>
                <a:schemeClr val="dk1"/>
              </a:buClr>
              <a:buSzPct val="110000"/>
              <a:buFont typeface="Arial"/>
              <a:buNone/>
            </a:pPr>
            <a:r>
              <a:rPr lang="en" sz="1200" dirty="0" smtClean="0">
                <a:latin typeface="Trebuchet MS"/>
                <a:ea typeface="Trebuchet MS"/>
                <a:cs typeface="Trebuchet MS"/>
                <a:sym typeface="Trebuchet MS"/>
              </a:rPr>
              <a:t>Presenter(s):</a:t>
            </a:r>
          </a:p>
          <a:p>
            <a:pPr marL="457200" lvl="0" indent="-292100" rtl="0">
              <a:lnSpc>
                <a:spcPct val="100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3"/>
              </a:rPr>
              <a:t>Susan Edgington</a:t>
            </a:r>
            <a:r>
              <a:rPr lang="en" sz="1200" i="1" dirty="0" smtClean="0">
                <a:latin typeface="Trebuchet MS"/>
                <a:ea typeface="Trebuchet MS"/>
                <a:cs typeface="Trebuchet MS"/>
                <a:sym typeface="Trebuchet MS"/>
              </a:rPr>
              <a:t>, Associate Director, Assessment &amp; Business Operations, Arizona State University, Tempe, Arizona</a:t>
            </a:r>
          </a:p>
          <a:p>
            <a:pPr marL="457200" lvl="0" indent="-292100" rtl="0">
              <a:lnSpc>
                <a:spcPct val="100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3"/>
              </a:rPr>
              <a:t>Allison L. Bourn</a:t>
            </a:r>
            <a:r>
              <a:rPr lang="en" sz="1200" i="1" dirty="0" smtClean="0">
                <a:latin typeface="Trebuchet MS"/>
                <a:ea typeface="Trebuchet MS"/>
                <a:cs typeface="Trebuchet MS"/>
                <a:sym typeface="Trebuchet MS"/>
              </a:rPr>
              <a:t>, Principal / Salesforce Consultant, akaCRM, Denver, Colorado</a:t>
            </a:r>
          </a:p>
          <a:p>
            <a:pPr lvl="0" rtl="0">
              <a:lnSpc>
                <a:spcPct val="100000"/>
              </a:lnSpc>
              <a:spcBef>
                <a:spcPts val="200"/>
              </a:spcBef>
              <a:spcAft>
                <a:spcPts val="1100"/>
              </a:spcAft>
              <a:buClr>
                <a:schemeClr val="dk1"/>
              </a:buClr>
              <a:buFont typeface="Arial"/>
              <a:buNone/>
            </a:pPr>
            <a:endParaRPr lang="en" sz="1800" b="1" dirty="0" smtClean="0">
              <a:latin typeface="Trebuchet MS"/>
              <a:ea typeface="Trebuchet MS"/>
              <a:cs typeface="Trebuchet MS"/>
              <a:sym typeface="Trebuchet MS"/>
            </a:endParaRPr>
          </a:p>
          <a:p>
            <a:pPr lvl="0" rtl="0">
              <a:lnSpc>
                <a:spcPct val="100000"/>
              </a:lnSpc>
              <a:spcBef>
                <a:spcPts val="200"/>
              </a:spcBef>
              <a:spcAft>
                <a:spcPts val="1100"/>
              </a:spcAft>
              <a:buClr>
                <a:schemeClr val="dk1"/>
              </a:buClr>
              <a:buSzPct val="100000"/>
              <a:buFont typeface="Arial"/>
              <a:buNone/>
            </a:pPr>
            <a:r>
              <a:rPr lang="en" b="1" dirty="0" smtClean="0">
                <a:latin typeface="Trebuchet MS"/>
                <a:ea typeface="Trebuchet MS"/>
                <a:cs typeface="Trebuchet MS"/>
                <a:sym typeface="Trebuchet MS"/>
              </a:rPr>
              <a:t>Poster Session: Innovative and Sustainable Practices in Intensive English Programs</a:t>
            </a:r>
          </a:p>
          <a:p>
            <a:pPr lvl="0" rtl="0">
              <a:lnSpc>
                <a:spcPct val="100000"/>
              </a:lnSpc>
              <a:spcBef>
                <a:spcPts val="200"/>
              </a:spcBef>
              <a:spcAft>
                <a:spcPts val="1100"/>
              </a:spcAft>
              <a:buClr>
                <a:schemeClr val="dk1"/>
              </a:buClr>
              <a:buSzPct val="110000"/>
              <a:buFont typeface="Arial"/>
              <a:buNone/>
            </a:pPr>
            <a:r>
              <a:rPr lang="en" sz="1200" dirty="0" smtClean="0">
                <a:latin typeface="Trebuchet MS"/>
                <a:ea typeface="Trebuchet MS"/>
                <a:cs typeface="Trebuchet MS"/>
                <a:sym typeface="Trebuchet MS"/>
              </a:rPr>
              <a:t>Intensive English programs showcase high-quality program models and successful innovations in design of instructional delivery, orientation modules, host family programs, web tools, field trips, quality-assurance practices, and other aspects of their offerings.</a:t>
            </a:r>
          </a:p>
          <a:p>
            <a:pPr rtl="0">
              <a:lnSpc>
                <a:spcPct val="119117"/>
              </a:lnSpc>
              <a:spcBef>
                <a:spcPts val="200"/>
              </a:spcBef>
              <a:spcAft>
                <a:spcPts val="1100"/>
              </a:spcAft>
              <a:buNone/>
            </a:pPr>
            <a:endParaRPr lang="en" b="1" dirty="0" smtClean="0">
              <a:latin typeface="Trebuchet MS"/>
              <a:ea typeface="Trebuchet MS"/>
              <a:cs typeface="Trebuchet MS"/>
              <a:sym typeface="Trebuchet MS"/>
            </a:endParaRPr>
          </a:p>
          <a:p>
            <a:pPr lvl="0" rtl="0">
              <a:lnSpc>
                <a:spcPct val="119117"/>
              </a:lnSpc>
              <a:spcBef>
                <a:spcPts val="200"/>
              </a:spcBef>
              <a:spcAft>
                <a:spcPts val="1100"/>
              </a:spcAft>
              <a:buNone/>
            </a:pPr>
            <a:r>
              <a:rPr lang="en" b="1" dirty="0" smtClean="0">
                <a:latin typeface="Trebuchet MS"/>
                <a:ea typeface="Trebuchet MS"/>
                <a:cs typeface="Trebuchet MS"/>
                <a:sym typeface="Trebuchet MS"/>
              </a:rPr>
              <a:t>Reaccreditation of Intensive English Programs During University Restructuring</a:t>
            </a:r>
          </a:p>
          <a:p>
            <a:pPr lvl="0" rtl="0">
              <a:lnSpc>
                <a:spcPct val="136363"/>
              </a:lnSpc>
              <a:spcBef>
                <a:spcPts val="900"/>
              </a:spcBef>
              <a:buClr>
                <a:schemeClr val="dk1"/>
              </a:buClr>
              <a:buSzPct val="110000"/>
              <a:buFont typeface="Arial"/>
              <a:buNone/>
            </a:pPr>
            <a:r>
              <a:rPr lang="en" sz="1200" dirty="0" smtClean="0">
                <a:latin typeface="Trebuchet MS"/>
                <a:ea typeface="Trebuchet MS"/>
                <a:cs typeface="Trebuchet MS"/>
                <a:sym typeface="Trebuchet MS"/>
              </a:rPr>
              <a:t>This case study focuses on issues surrounding an Intensive English Program’s bid for CEA reaccreditation during heavy restructuring within the university it serves. Challenges including rewriting documentation, high turnover, and new admission and recruitment policies are examined. Strategic planning suggestions will be presented for administrators.</a:t>
            </a:r>
          </a:p>
          <a:p>
            <a:pPr lvl="0" rtl="0">
              <a:lnSpc>
                <a:spcPct val="115000"/>
              </a:lnSpc>
              <a:spcBef>
                <a:spcPts val="0"/>
              </a:spcBef>
              <a:spcAft>
                <a:spcPts val="1000"/>
              </a:spcAft>
              <a:buClr>
                <a:schemeClr val="dk1"/>
              </a:buClr>
              <a:buSzPct val="110000"/>
              <a:buFont typeface="Arial"/>
              <a:buNone/>
            </a:pPr>
            <a:r>
              <a:rPr lang="en" sz="1200" dirty="0" smtClean="0">
                <a:latin typeface="Trebuchet MS"/>
                <a:ea typeface="Trebuchet MS"/>
                <a:cs typeface="Trebuchet MS"/>
                <a:sym typeface="Trebuchet MS"/>
              </a:rPr>
              <a:t>Chair &amp; Presenter(s): </a:t>
            </a:r>
            <a:r>
              <a:rPr lang="en" sz="1200" dirty="0" smtClean="0">
                <a:latin typeface="Trebuchet MS"/>
                <a:ea typeface="Trebuchet MS"/>
                <a:cs typeface="Trebuchet MS"/>
                <a:sym typeface="Trebuchet MS"/>
                <a:hlinkClick r:id="rId3"/>
              </a:rPr>
              <a:t>Valerie Heming</a:t>
            </a:r>
            <a:r>
              <a:rPr lang="en" sz="1200" i="1" dirty="0" smtClean="0">
                <a:latin typeface="Trebuchet MS"/>
                <a:ea typeface="Trebuchet MS"/>
                <a:cs typeface="Trebuchet MS"/>
                <a:sym typeface="Trebuchet MS"/>
              </a:rPr>
              <a:t>, Director, University of Central Missouri International Center, Warrensburg, Missouri</a:t>
            </a:r>
          </a:p>
          <a:p>
            <a:pPr lvl="0" rtl="0">
              <a:lnSpc>
                <a:spcPct val="100000"/>
              </a:lnSpc>
              <a:spcBef>
                <a:spcPts val="200"/>
              </a:spcBef>
              <a:spcAft>
                <a:spcPts val="1100"/>
              </a:spcAft>
              <a:buClr>
                <a:schemeClr val="dk1"/>
              </a:buClr>
              <a:buFont typeface="Arial"/>
              <a:buNone/>
            </a:pPr>
            <a:endParaRPr lang="en" sz="1200" dirty="0" smtClean="0">
              <a:solidFill>
                <a:schemeClr val="dk1"/>
              </a:solidFill>
              <a:latin typeface="Trebuchet MS"/>
              <a:ea typeface="Trebuchet MS"/>
              <a:cs typeface="Trebuchet MS"/>
              <a:sym typeface="Trebuchet MS"/>
            </a:endParaRPr>
          </a:p>
          <a:p>
            <a:pPr lvl="0" rtl="0">
              <a:lnSpc>
                <a:spcPct val="100000"/>
              </a:lnSpc>
              <a:spcBef>
                <a:spcPts val="200"/>
              </a:spcBef>
              <a:spcAft>
                <a:spcPts val="1100"/>
              </a:spcAft>
              <a:buClr>
                <a:schemeClr val="dk1"/>
              </a:buClr>
              <a:buSzPct val="100000"/>
              <a:buFont typeface="Arial"/>
              <a:buNone/>
            </a:pPr>
            <a:r>
              <a:rPr lang="en" b="1" dirty="0" smtClean="0">
                <a:latin typeface="Trebuchet MS"/>
                <a:ea typeface="Trebuchet MS"/>
                <a:cs typeface="Trebuchet MS"/>
                <a:sym typeface="Trebuchet MS"/>
              </a:rPr>
              <a:t>International Enrollment Management and Intensive English Programs</a:t>
            </a:r>
          </a:p>
          <a:p>
            <a:pPr lvl="0" rtl="0">
              <a:lnSpc>
                <a:spcPct val="100000"/>
              </a:lnSpc>
              <a:spcBef>
                <a:spcPts val="900"/>
              </a:spcBef>
              <a:buClr>
                <a:schemeClr val="dk1"/>
              </a:buClr>
              <a:buSzPct val="110000"/>
              <a:buFont typeface="Arial"/>
              <a:buNone/>
            </a:pPr>
            <a:r>
              <a:rPr lang="en" sz="1200" dirty="0" smtClean="0">
                <a:latin typeface="Trebuchet MS"/>
                <a:ea typeface="Trebuchet MS"/>
                <a:cs typeface="Trebuchet MS"/>
                <a:sym typeface="Trebuchet MS"/>
              </a:rPr>
              <a:t>This session will analyze trends in international student mobility and the role of Intensive English Programs (IEPs) in strategic enrollment management. Presenters provide updated survey information (e.g., Open Doors data) and engage in a question-and-answer session with the audience.</a:t>
            </a:r>
          </a:p>
          <a:p>
            <a:pPr lvl="0" rtl="0">
              <a:lnSpc>
                <a:spcPct val="100000"/>
              </a:lnSpc>
              <a:spcBef>
                <a:spcPts val="0"/>
              </a:spcBef>
              <a:buClr>
                <a:schemeClr val="dk1"/>
              </a:buClr>
              <a:buFont typeface="Arial"/>
              <a:buNone/>
            </a:pPr>
            <a:endParaRPr lang="en" sz="1200" dirty="0" smtClean="0">
              <a:latin typeface="Trebuchet MS"/>
              <a:ea typeface="Trebuchet MS"/>
              <a:cs typeface="Trebuchet MS"/>
              <a:sym typeface="Trebuchet MS"/>
            </a:endParaRPr>
          </a:p>
          <a:p>
            <a:pPr lvl="0" rtl="0">
              <a:lnSpc>
                <a:spcPct val="100000"/>
              </a:lnSpc>
              <a:spcBef>
                <a:spcPts val="0"/>
              </a:spcBef>
              <a:spcAft>
                <a:spcPts val="1000"/>
              </a:spcAft>
              <a:buClr>
                <a:schemeClr val="dk1"/>
              </a:buClr>
              <a:buSzPct val="110000"/>
              <a:buFont typeface="Arial"/>
              <a:buNone/>
            </a:pPr>
            <a:r>
              <a:rPr lang="en" sz="1200" dirty="0" smtClean="0">
                <a:latin typeface="Trebuchet MS"/>
                <a:ea typeface="Trebuchet MS"/>
                <a:cs typeface="Trebuchet MS"/>
                <a:sym typeface="Trebuchet MS"/>
              </a:rPr>
              <a:t>Chair(s): </a:t>
            </a:r>
            <a:r>
              <a:rPr lang="en" sz="1200" dirty="0" smtClean="0">
                <a:latin typeface="Trebuchet MS"/>
                <a:ea typeface="Trebuchet MS"/>
                <a:cs typeface="Trebuchet MS"/>
                <a:sym typeface="Trebuchet MS"/>
                <a:hlinkClick r:id="rId3"/>
              </a:rPr>
              <a:t>Becky George</a:t>
            </a:r>
            <a:r>
              <a:rPr lang="en" sz="1200" i="1" dirty="0" smtClean="0">
                <a:latin typeface="Trebuchet MS"/>
                <a:ea typeface="Trebuchet MS"/>
                <a:cs typeface="Trebuchet MS"/>
                <a:sym typeface="Trebuchet MS"/>
              </a:rPr>
              <a:t>, Director International Education Office, University of California Santa Cruz, Santa Cruz, California</a:t>
            </a:r>
          </a:p>
          <a:p>
            <a:pPr lvl="0" rtl="0">
              <a:lnSpc>
                <a:spcPct val="100000"/>
              </a:lnSpc>
              <a:spcBef>
                <a:spcPts val="1100"/>
              </a:spcBef>
              <a:spcAft>
                <a:spcPts val="1000"/>
              </a:spcAft>
              <a:buClr>
                <a:schemeClr val="dk1"/>
              </a:buClr>
              <a:buSzPct val="110000"/>
              <a:buFont typeface="Arial"/>
              <a:buNone/>
            </a:pPr>
            <a:r>
              <a:rPr lang="en" sz="1200" dirty="0" smtClean="0">
                <a:latin typeface="Trebuchet MS"/>
                <a:ea typeface="Trebuchet MS"/>
                <a:cs typeface="Trebuchet MS"/>
                <a:sym typeface="Trebuchet MS"/>
              </a:rPr>
              <a:t>Presenter(s):</a:t>
            </a:r>
          </a:p>
          <a:p>
            <a:pPr marL="457200" lvl="0" indent="-292100" rtl="0">
              <a:lnSpc>
                <a:spcPct val="100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3"/>
              </a:rPr>
              <a:t>Jack Sullivan</a:t>
            </a:r>
            <a:r>
              <a:rPr lang="en" sz="1200" i="1" dirty="0" smtClean="0">
                <a:latin typeface="Trebuchet MS"/>
                <a:ea typeface="Trebuchet MS"/>
                <a:cs typeface="Trebuchet MS"/>
                <a:sym typeface="Trebuchet MS"/>
              </a:rPr>
              <a:t>, Associate Director of Programs, Philadelphia, Pennsylvania</a:t>
            </a:r>
          </a:p>
          <a:p>
            <a:pPr marL="457200" lvl="0" indent="-292100" rtl="0">
              <a:lnSpc>
                <a:spcPct val="100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3"/>
              </a:rPr>
              <a:t>Christine A. Farrugia</a:t>
            </a:r>
            <a:r>
              <a:rPr lang="en" sz="1200" i="1" dirty="0" smtClean="0">
                <a:latin typeface="Trebuchet MS"/>
                <a:ea typeface="Trebuchet MS"/>
                <a:cs typeface="Trebuchet MS"/>
                <a:sym typeface="Trebuchet MS"/>
              </a:rPr>
              <a:t>, Senior Research Officer, Institute of International Education, New York, New York</a:t>
            </a:r>
          </a:p>
          <a:p>
            <a:pPr marL="457200" lvl="0" indent="-292100" rtl="0">
              <a:lnSpc>
                <a:spcPct val="100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3"/>
              </a:rPr>
              <a:t>Gabriela Zelaya</a:t>
            </a:r>
            <a:r>
              <a:rPr lang="en" sz="1200" i="1" dirty="0" smtClean="0">
                <a:latin typeface="Trebuchet MS"/>
                <a:ea typeface="Trebuchet MS"/>
                <a:cs typeface="Trebuchet MS"/>
                <a:sym typeface="Trebuchet MS"/>
              </a:rPr>
              <a:t>, Global Education Team Leader, U.S. Commercial Service - Education Team, San Jose, California</a:t>
            </a:r>
          </a:p>
          <a:p>
            <a:pPr lvl="0" rtl="0">
              <a:lnSpc>
                <a:spcPct val="100000"/>
              </a:lnSpc>
              <a:spcBef>
                <a:spcPts val="600"/>
              </a:spcBef>
              <a:buClr>
                <a:schemeClr val="dk1"/>
              </a:buClr>
              <a:buFont typeface="Arial"/>
              <a:buNone/>
            </a:pPr>
            <a:endParaRPr lang="en" sz="1200" b="1" dirty="0" smtClean="0">
              <a:latin typeface="Trebuchet MS"/>
              <a:ea typeface="Trebuchet MS"/>
              <a:cs typeface="Trebuchet MS"/>
              <a:sym typeface="Trebuchet MS"/>
            </a:endParaRPr>
          </a:p>
          <a:p>
            <a:pPr lvl="0" rtl="0">
              <a:lnSpc>
                <a:spcPct val="100000"/>
              </a:lnSpc>
              <a:spcBef>
                <a:spcPts val="600"/>
              </a:spcBef>
              <a:buClr>
                <a:schemeClr val="dk1"/>
              </a:buClr>
              <a:buSzPct val="100000"/>
              <a:buFont typeface="Arial"/>
              <a:buNone/>
            </a:pPr>
            <a:r>
              <a:rPr lang="en" b="1" dirty="0" smtClean="0">
                <a:solidFill>
                  <a:schemeClr val="dk1"/>
                </a:solidFill>
                <a:latin typeface="Trebuchet MS"/>
                <a:ea typeface="Trebuchet MS"/>
                <a:cs typeface="Trebuchet MS"/>
                <a:sym typeface="Trebuchet MS"/>
              </a:rPr>
              <a:t>Open Meeting: Intensive English Programs Dialogue of Current Trends</a:t>
            </a:r>
          </a:p>
          <a:p>
            <a:pPr lvl="0" rtl="0">
              <a:lnSpc>
                <a:spcPct val="100000"/>
              </a:lnSpc>
              <a:spcBef>
                <a:spcPts val="600"/>
              </a:spcBef>
              <a:buClr>
                <a:schemeClr val="dk1"/>
              </a:buClr>
              <a:buSzPct val="110000"/>
              <a:buFont typeface="Arial"/>
              <a:buNone/>
            </a:pPr>
            <a:r>
              <a:rPr lang="en" sz="1200" dirty="0" smtClean="0">
                <a:latin typeface="Trebuchet MS"/>
                <a:ea typeface="Trebuchet MS"/>
                <a:cs typeface="Trebuchet MS"/>
                <a:sym typeface="Trebuchet MS"/>
              </a:rPr>
              <a:t>This session will include a facilitated discussion with EnglishUSA and UCIEP colleagues who have recently visited SACM.</a:t>
            </a:r>
          </a:p>
          <a:p>
            <a:pPr rtl="0">
              <a:lnSpc>
                <a:spcPct val="100000"/>
              </a:lnSpc>
              <a:spcBef>
                <a:spcPts val="200"/>
              </a:spcBef>
              <a:spcAft>
                <a:spcPts val="1100"/>
              </a:spcAft>
              <a:buNone/>
            </a:pPr>
            <a:endParaRPr lang="en" b="1" dirty="0" smtClean="0">
              <a:latin typeface="Trebuchet MS"/>
              <a:ea typeface="Trebuchet MS"/>
              <a:cs typeface="Trebuchet MS"/>
              <a:sym typeface="Trebuchet MS"/>
            </a:endParaRPr>
          </a:p>
          <a:p>
            <a:pPr rtl="0">
              <a:lnSpc>
                <a:spcPct val="100000"/>
              </a:lnSpc>
              <a:spcBef>
                <a:spcPts val="200"/>
              </a:spcBef>
              <a:spcAft>
                <a:spcPts val="1100"/>
              </a:spcAft>
              <a:buNone/>
            </a:pPr>
            <a:r>
              <a:rPr lang="en" b="1" dirty="0" smtClean="0">
                <a:latin typeface="Trebuchet MS"/>
                <a:ea typeface="Trebuchet MS"/>
                <a:cs typeface="Trebuchet MS"/>
                <a:sym typeface="Trebuchet MS"/>
              </a:rPr>
              <a:t>Internal and External Intensive English Programs: Implications for Accreditation</a:t>
            </a:r>
          </a:p>
          <a:p>
            <a:pPr rtl="0">
              <a:lnSpc>
                <a:spcPct val="100000"/>
              </a:lnSpc>
              <a:spcBef>
                <a:spcPts val="900"/>
              </a:spcBef>
              <a:buNone/>
            </a:pPr>
            <a:r>
              <a:rPr lang="en" sz="1200" dirty="0" smtClean="0">
                <a:latin typeface="Trebuchet MS"/>
                <a:ea typeface="Trebuchet MS"/>
                <a:cs typeface="Trebuchet MS"/>
                <a:sym typeface="Trebuchet MS"/>
              </a:rPr>
              <a:t>U.S. universities often partner with the private sector to provide services. Examine what happens when the intensive English program (IEP) of the university enters into this type of partnership and explore who wins most by outsourcing or "insourcing" the IEP. How must accreditors certify academic standards?</a:t>
            </a:r>
          </a:p>
          <a:p>
            <a:pPr rtl="0">
              <a:lnSpc>
                <a:spcPct val="100000"/>
              </a:lnSpc>
              <a:spcBef>
                <a:spcPts val="0"/>
              </a:spcBef>
              <a:buNone/>
            </a:pPr>
            <a:endParaRPr lang="en" sz="1200" dirty="0" smtClean="0">
              <a:latin typeface="Trebuchet MS"/>
              <a:ea typeface="Trebuchet MS"/>
              <a:cs typeface="Trebuchet MS"/>
              <a:sym typeface="Trebuchet MS"/>
            </a:endParaRPr>
          </a:p>
          <a:p>
            <a:pPr rtl="0">
              <a:lnSpc>
                <a:spcPct val="100000"/>
              </a:lnSpc>
              <a:spcBef>
                <a:spcPts val="0"/>
              </a:spcBef>
              <a:spcAft>
                <a:spcPts val="1000"/>
              </a:spcAft>
              <a:buNone/>
            </a:pPr>
            <a:r>
              <a:rPr lang="en" sz="1200" dirty="0" smtClean="0">
                <a:latin typeface="Trebuchet MS"/>
                <a:ea typeface="Trebuchet MS"/>
                <a:cs typeface="Trebuchet MS"/>
                <a:sym typeface="Trebuchet MS"/>
              </a:rPr>
              <a:t>Chair &amp; Presenter(s): </a:t>
            </a:r>
            <a:r>
              <a:rPr lang="en" sz="1200" dirty="0" smtClean="0">
                <a:latin typeface="Trebuchet MS"/>
                <a:ea typeface="Trebuchet MS"/>
                <a:cs typeface="Trebuchet MS"/>
                <a:sym typeface="Trebuchet MS"/>
                <a:hlinkClick r:id="rId3"/>
              </a:rPr>
              <a:t>Patricia Juza</a:t>
            </a:r>
            <a:r>
              <a:rPr lang="en" sz="1200" i="1" dirty="0" smtClean="0">
                <a:latin typeface="Trebuchet MS"/>
                <a:ea typeface="Trebuchet MS"/>
                <a:cs typeface="Trebuchet MS"/>
                <a:sym typeface="Trebuchet MS"/>
              </a:rPr>
              <a:t>, Director, International English Center, University of Colorado Boulder, Boulder, Colorado</a:t>
            </a:r>
          </a:p>
          <a:p>
            <a:pPr rtl="0">
              <a:lnSpc>
                <a:spcPct val="100000"/>
              </a:lnSpc>
              <a:spcBef>
                <a:spcPts val="1100"/>
              </a:spcBef>
              <a:spcAft>
                <a:spcPts val="1000"/>
              </a:spcAft>
              <a:buNone/>
            </a:pPr>
            <a:r>
              <a:rPr lang="en" sz="1200" dirty="0" smtClean="0">
                <a:latin typeface="Trebuchet MS"/>
                <a:ea typeface="Trebuchet MS"/>
                <a:cs typeface="Trebuchet MS"/>
                <a:sym typeface="Trebuchet MS"/>
              </a:rPr>
              <a:t>Presenter(s): </a:t>
            </a:r>
          </a:p>
          <a:p>
            <a:pPr marL="457200" lvl="0" indent="-292100" rtl="0">
              <a:lnSpc>
                <a:spcPct val="100000"/>
              </a:lnSpc>
              <a:spcBef>
                <a:spcPts val="1100"/>
              </a:spcBef>
              <a:spcAft>
                <a:spcPts val="1000"/>
              </a:spcAft>
              <a:buClr>
                <a:srgbClr val="000000"/>
              </a:buClr>
              <a:buSzPct val="100000"/>
              <a:buFont typeface="Arial"/>
              <a:buChar char="●"/>
            </a:pPr>
            <a:r>
              <a:rPr lang="en" sz="1200" dirty="0" smtClean="0">
                <a:latin typeface="Trebuchet MS"/>
                <a:ea typeface="Trebuchet MS"/>
                <a:cs typeface="Trebuchet MS"/>
                <a:sym typeface="Trebuchet MS"/>
              </a:rPr>
              <a:t>JoAnn S. McCarthy, PhD, </a:t>
            </a:r>
            <a:r>
              <a:rPr lang="en" sz="1200" i="1" dirty="0" smtClean="0">
                <a:latin typeface="Trebuchet MS"/>
                <a:ea typeface="Trebuchet MS"/>
                <a:cs typeface="Trebuchet MS"/>
                <a:sym typeface="Trebuchet MS"/>
              </a:rPr>
              <a:t>Director of Academic Affairs, INTO University Partnerships</a:t>
            </a:r>
          </a:p>
          <a:p>
            <a:pPr marL="457200" lvl="0" indent="-292100" rtl="0">
              <a:lnSpc>
                <a:spcPct val="100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3"/>
              </a:rPr>
              <a:t>Suzanne K. Panferov, PhD</a:t>
            </a:r>
            <a:r>
              <a:rPr lang="en" sz="1200" i="1" dirty="0" smtClean="0">
                <a:latin typeface="Trebuchet MS"/>
                <a:ea typeface="Trebuchet MS"/>
                <a:cs typeface="Trebuchet MS"/>
                <a:sym typeface="Trebuchet MS"/>
              </a:rPr>
              <a:t>, Director, ESL Center, University of Arizona Center for English as a Second Language, Tucson, Arizona</a:t>
            </a:r>
          </a:p>
          <a:p>
            <a:pPr marL="457200" lvl="0" indent="-292100" rtl="0">
              <a:lnSpc>
                <a:spcPct val="100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3"/>
              </a:rPr>
              <a:t>Mary Reeves, PhD</a:t>
            </a:r>
            <a:r>
              <a:rPr lang="en" sz="1200" i="1" dirty="0" smtClean="0">
                <a:latin typeface="Trebuchet MS"/>
                <a:ea typeface="Trebuchet MS"/>
                <a:cs typeface="Trebuchet MS"/>
                <a:sym typeface="Trebuchet MS"/>
              </a:rPr>
              <a:t>, Executive Director, Commission on English Language Program Accreditation, Alexandria, Virginia</a:t>
            </a:r>
          </a:p>
          <a:p>
            <a:pPr lvl="0" rtl="0">
              <a:lnSpc>
                <a:spcPct val="100000"/>
              </a:lnSpc>
              <a:spcBef>
                <a:spcPts val="200"/>
              </a:spcBef>
              <a:spcAft>
                <a:spcPts val="1100"/>
              </a:spcAft>
              <a:buClr>
                <a:schemeClr val="dk1"/>
              </a:buClr>
              <a:buFont typeface="Arial"/>
              <a:buNone/>
            </a:pPr>
            <a:endParaRPr lang="en" sz="1200" dirty="0" smtClean="0">
              <a:latin typeface="Trebuchet MS"/>
              <a:ea typeface="Trebuchet MS"/>
              <a:cs typeface="Trebuchet MS"/>
              <a:sym typeface="Trebuchet MS"/>
            </a:endParaRPr>
          </a:p>
          <a:p>
            <a:pPr lvl="0" rtl="0">
              <a:lnSpc>
                <a:spcPct val="100000"/>
              </a:lnSpc>
              <a:spcBef>
                <a:spcPts val="200"/>
              </a:spcBef>
              <a:spcAft>
                <a:spcPts val="1100"/>
              </a:spcAft>
              <a:buClr>
                <a:schemeClr val="dk1"/>
              </a:buClr>
              <a:buSzPct val="100000"/>
              <a:buFont typeface="Arial"/>
              <a:buNone/>
            </a:pPr>
            <a:r>
              <a:rPr lang="en" b="1" dirty="0" smtClean="0">
                <a:latin typeface="Trebuchet MS"/>
                <a:ea typeface="Trebuchet MS"/>
                <a:cs typeface="Trebuchet MS"/>
                <a:sym typeface="Trebuchet MS"/>
              </a:rPr>
              <a:t>Open Meeting: One Size Does Not Fit All: Accreditation and Administration of Intensive English Programs</a:t>
            </a:r>
          </a:p>
          <a:p>
            <a:pPr lvl="0" rtl="0">
              <a:lnSpc>
                <a:spcPct val="100000"/>
              </a:lnSpc>
              <a:spcBef>
                <a:spcPts val="900"/>
              </a:spcBef>
              <a:buClr>
                <a:schemeClr val="dk1"/>
              </a:buClr>
              <a:buSzPct val="110000"/>
              <a:buFont typeface="Arial"/>
              <a:buNone/>
            </a:pPr>
            <a:r>
              <a:rPr lang="en" sz="1200" dirty="0" smtClean="0">
                <a:latin typeface="Trebuchet MS"/>
                <a:ea typeface="Trebuchet MS"/>
                <a:cs typeface="Trebuchet MS"/>
                <a:sym typeface="Trebuchet MS"/>
              </a:rPr>
              <a:t>Meet your peers from Intensive English Programs to craft tailored responses to various issues IEPs encounter. Topics include common challenges regarding accreditation, administration, and operations for small, new, large, and long-established IEPs.</a:t>
            </a:r>
          </a:p>
          <a:p>
            <a:pPr lvl="0" rtl="0">
              <a:lnSpc>
                <a:spcPct val="100000"/>
              </a:lnSpc>
              <a:spcBef>
                <a:spcPts val="400"/>
              </a:spcBef>
              <a:spcAft>
                <a:spcPts val="400"/>
              </a:spcAft>
              <a:buClr>
                <a:schemeClr val="dk1"/>
              </a:buClr>
              <a:buFont typeface="Arial"/>
              <a:buNone/>
            </a:pPr>
            <a:endParaRPr lang="en" sz="1200" dirty="0" smtClean="0">
              <a:latin typeface="Trebuchet MS"/>
              <a:ea typeface="Trebuchet MS"/>
              <a:cs typeface="Trebuchet MS"/>
              <a:sym typeface="Trebuchet MS"/>
            </a:endParaRPr>
          </a:p>
          <a:p>
            <a:pPr lvl="0" rtl="0">
              <a:lnSpc>
                <a:spcPct val="100000"/>
              </a:lnSpc>
              <a:spcBef>
                <a:spcPts val="400"/>
              </a:spcBef>
              <a:spcAft>
                <a:spcPts val="400"/>
              </a:spcAft>
              <a:buClr>
                <a:schemeClr val="dk1"/>
              </a:buClr>
              <a:buSzPct val="100000"/>
              <a:buFont typeface="Arial"/>
              <a:buNone/>
            </a:pPr>
            <a:r>
              <a:rPr lang="en" b="1" dirty="0" smtClean="0">
                <a:latin typeface="Trebuchet MS"/>
                <a:ea typeface="Trebuchet MS"/>
                <a:cs typeface="Trebuchet MS"/>
                <a:sym typeface="Trebuchet MS"/>
              </a:rPr>
              <a:t>Collaborating for Peace, Justice, and Social Engagement: Rwanda and U.S. Universities, IEPs, and NGOs  </a:t>
            </a:r>
          </a:p>
          <a:p>
            <a:pPr lvl="0" rtl="0">
              <a:lnSpc>
                <a:spcPct val="136363"/>
              </a:lnSpc>
              <a:spcBef>
                <a:spcPts val="900"/>
              </a:spcBef>
              <a:buClr>
                <a:schemeClr val="dk1"/>
              </a:buClr>
              <a:buSzPct val="110000"/>
              <a:buFont typeface="Arial"/>
              <a:buNone/>
            </a:pPr>
            <a:r>
              <a:rPr lang="en" sz="1200" dirty="0" smtClean="0">
                <a:latin typeface="Trebuchet MS"/>
                <a:ea typeface="Trebuchet MS"/>
                <a:cs typeface="Trebuchet MS"/>
                <a:sym typeface="Trebuchet MS"/>
              </a:rPr>
              <a:t>Panelists focus on educational developments in Rwanda and the United States that include goals of peace, justice, and social engagement. Highlighted are successful collaborations between Rwandan organizations and American universities, intensive English programs, and NGOs to create and sustain post-genocide educational opportunities.</a:t>
            </a:r>
          </a:p>
          <a:p>
            <a:pPr lvl="0" rtl="0">
              <a:lnSpc>
                <a:spcPct val="115000"/>
              </a:lnSpc>
              <a:spcBef>
                <a:spcPts val="0"/>
              </a:spcBef>
              <a:buClr>
                <a:schemeClr val="dk1"/>
              </a:buClr>
              <a:buFont typeface="Arial"/>
              <a:buNone/>
            </a:pPr>
            <a:endParaRPr lang="en" sz="1200" dirty="0" smtClean="0">
              <a:latin typeface="Trebuchet MS"/>
              <a:ea typeface="Trebuchet MS"/>
              <a:cs typeface="Trebuchet MS"/>
              <a:sym typeface="Trebuchet MS"/>
            </a:endParaRPr>
          </a:p>
          <a:p>
            <a:pPr lvl="0" rtl="0">
              <a:lnSpc>
                <a:spcPct val="115000"/>
              </a:lnSpc>
              <a:spcBef>
                <a:spcPts val="0"/>
              </a:spcBef>
              <a:spcAft>
                <a:spcPts val="1000"/>
              </a:spcAft>
              <a:buClr>
                <a:schemeClr val="dk1"/>
              </a:buClr>
              <a:buSzPct val="110000"/>
              <a:buFont typeface="Arial"/>
              <a:buNone/>
            </a:pPr>
            <a:r>
              <a:rPr lang="en" sz="1200" dirty="0" smtClean="0">
                <a:latin typeface="Trebuchet MS"/>
                <a:ea typeface="Trebuchet MS"/>
                <a:cs typeface="Trebuchet MS"/>
                <a:sym typeface="Trebuchet MS"/>
              </a:rPr>
              <a:t>Chair &amp; Presenter(s): </a:t>
            </a:r>
            <a:r>
              <a:rPr lang="en" sz="1200" dirty="0" smtClean="0">
                <a:latin typeface="Trebuchet MS"/>
                <a:ea typeface="Trebuchet MS"/>
                <a:cs typeface="Trebuchet MS"/>
                <a:sym typeface="Trebuchet MS"/>
                <a:hlinkClick r:id="rId4"/>
              </a:rPr>
              <a:t>Kurk Gayle</a:t>
            </a:r>
            <a:r>
              <a:rPr lang="en" sz="1200" i="1" dirty="0" smtClean="0">
                <a:latin typeface="Trebuchet MS"/>
                <a:ea typeface="Trebuchet MS"/>
                <a:cs typeface="Trebuchet MS"/>
                <a:sym typeface="Trebuchet MS"/>
              </a:rPr>
              <a:t>, Director, ESL Learning Programs, Texas Christian University, Ft Worth, Texas</a:t>
            </a:r>
          </a:p>
          <a:p>
            <a:pPr lvl="0" rtl="0">
              <a:lnSpc>
                <a:spcPct val="115000"/>
              </a:lnSpc>
              <a:spcBef>
                <a:spcPts val="1100"/>
              </a:spcBef>
              <a:spcAft>
                <a:spcPts val="1000"/>
              </a:spcAft>
              <a:buClr>
                <a:schemeClr val="dk1"/>
              </a:buClr>
              <a:buSzPct val="110000"/>
              <a:buFont typeface="Arial"/>
              <a:buNone/>
            </a:pPr>
            <a:r>
              <a:rPr lang="en" sz="1200" dirty="0" smtClean="0">
                <a:latin typeface="Trebuchet MS"/>
                <a:ea typeface="Trebuchet MS"/>
                <a:cs typeface="Trebuchet MS"/>
                <a:sym typeface="Trebuchet MS"/>
              </a:rPr>
              <a:t>Presenter(s):</a:t>
            </a:r>
          </a:p>
          <a:p>
            <a:pPr marL="457200" lvl="0" indent="-292100" rtl="0">
              <a:lnSpc>
                <a:spcPct val="115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4"/>
              </a:rPr>
              <a:t>Joann M. Geddes</a:t>
            </a:r>
            <a:r>
              <a:rPr lang="en" sz="1200" i="1" dirty="0" smtClean="0">
                <a:latin typeface="Trebuchet MS"/>
                <a:ea typeface="Trebuchet MS"/>
                <a:cs typeface="Trebuchet MS"/>
                <a:sym typeface="Trebuchet MS"/>
              </a:rPr>
              <a:t>, Director, Academic English Studies, Lewis &amp; Clark College, Portland, Oregon</a:t>
            </a:r>
          </a:p>
          <a:p>
            <a:pPr marL="457200" lvl="0" indent="-292100" rtl="0">
              <a:lnSpc>
                <a:spcPct val="115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hlinkClick r:id="rId4"/>
              </a:rPr>
              <a:t>Blayne Sharpe</a:t>
            </a:r>
            <a:r>
              <a:rPr lang="en" sz="1200" i="1" dirty="0" smtClean="0">
                <a:latin typeface="Trebuchet MS"/>
                <a:ea typeface="Trebuchet MS"/>
                <a:cs typeface="Trebuchet MS"/>
                <a:sym typeface="Trebuchet MS"/>
              </a:rPr>
              <a:t>, Executive Director, Bridge2Rwanda, Kigali, Rwanda</a:t>
            </a:r>
          </a:p>
          <a:p>
            <a:pPr marL="457200" lvl="0" indent="-292100" rtl="0">
              <a:lnSpc>
                <a:spcPct val="115000"/>
              </a:lnSpc>
              <a:spcBef>
                <a:spcPts val="0"/>
              </a:spcBef>
              <a:spcAft>
                <a:spcPts val="400"/>
              </a:spcAft>
              <a:buClr>
                <a:srgbClr val="000000"/>
              </a:buClr>
              <a:buSzPct val="100000"/>
              <a:buFont typeface="Arial"/>
              <a:buChar char="●"/>
            </a:pPr>
            <a:r>
              <a:rPr lang="en" sz="1200" dirty="0" smtClean="0">
                <a:latin typeface="Trebuchet MS"/>
                <a:ea typeface="Trebuchet MS"/>
                <a:cs typeface="Trebuchet MS"/>
                <a:sym typeface="Trebuchet MS"/>
              </a:rPr>
              <a:t>Carl Wilkens, </a:t>
            </a:r>
            <a:r>
              <a:rPr lang="en" sz="1200" i="1" dirty="0" smtClean="0">
                <a:latin typeface="Trebuchet MS"/>
                <a:ea typeface="Trebuchet MS"/>
                <a:cs typeface="Trebuchet MS"/>
                <a:sym typeface="Trebuchet MS"/>
              </a:rPr>
              <a:t>Co-Founder, World Outside My Shoes, Spokane, Washington</a:t>
            </a:r>
          </a:p>
          <a:p>
            <a:pPr lvl="0" rtl="0">
              <a:lnSpc>
                <a:spcPct val="100000"/>
              </a:lnSpc>
              <a:spcBef>
                <a:spcPts val="400"/>
              </a:spcBef>
              <a:spcAft>
                <a:spcPts val="400"/>
              </a:spcAft>
              <a:buClr>
                <a:schemeClr val="dk1"/>
              </a:buClr>
              <a:buFont typeface="Arial"/>
              <a:buNone/>
            </a:pPr>
            <a:endParaRPr lang="en" sz="1200" dirty="0" smtClean="0">
              <a:latin typeface="Trebuchet MS"/>
              <a:ea typeface="Trebuchet MS"/>
              <a:cs typeface="Trebuchet MS"/>
              <a:sym typeface="Trebuchet MS"/>
            </a:endParaRPr>
          </a:p>
          <a:p>
            <a:pPr lvl="0" rtl="0">
              <a:lnSpc>
                <a:spcPct val="100000"/>
              </a:lnSpc>
              <a:spcBef>
                <a:spcPts val="200"/>
              </a:spcBef>
              <a:spcAft>
                <a:spcPts val="1100"/>
              </a:spcAft>
              <a:buClr>
                <a:schemeClr val="dk1"/>
              </a:buClr>
              <a:buSzPct val="100000"/>
              <a:buFont typeface="Arial"/>
              <a:buNone/>
            </a:pPr>
            <a:r>
              <a:rPr lang="en" b="1" dirty="0" smtClean="0">
                <a:latin typeface="Trebuchet MS"/>
                <a:ea typeface="Trebuchet MS"/>
                <a:cs typeface="Trebuchet MS"/>
                <a:sym typeface="Trebuchet MS"/>
              </a:rPr>
              <a:t>Immigration Update for Intensive English Programs</a:t>
            </a:r>
          </a:p>
          <a:p>
            <a:pPr lvl="0" rtl="0">
              <a:lnSpc>
                <a:spcPct val="100000"/>
              </a:lnSpc>
              <a:spcBef>
                <a:spcPts val="900"/>
              </a:spcBef>
              <a:buClr>
                <a:schemeClr val="dk1"/>
              </a:buClr>
              <a:buSzPct val="110000"/>
              <a:buFont typeface="Arial"/>
              <a:buNone/>
            </a:pPr>
            <a:r>
              <a:rPr lang="en" sz="1200" dirty="0" smtClean="0">
                <a:latin typeface="Trebuchet MS"/>
                <a:ea typeface="Trebuchet MS"/>
                <a:cs typeface="Trebuchet MS"/>
                <a:sym typeface="Trebuchet MS"/>
              </a:rPr>
              <a:t>Representatives from the U.S. Department of Homeland Security’s Student and Exchange Visitor Program and the U.S. Department of State’s Consular Affairs Visa Office will provide updates and respond to questions on topics solicited from the audience, including Form I-20 issuance, bridge programs, draft guidance, immigration reform, and visa issuance.</a:t>
            </a:r>
          </a:p>
          <a:p>
            <a:pPr lvl="0" rtl="0">
              <a:lnSpc>
                <a:spcPct val="100000"/>
              </a:lnSpc>
              <a:spcBef>
                <a:spcPts val="0"/>
              </a:spcBef>
              <a:buClr>
                <a:schemeClr val="dk1"/>
              </a:buClr>
              <a:buFont typeface="Arial"/>
              <a:buNone/>
            </a:pPr>
            <a:endParaRPr lang="en" sz="1200" dirty="0" smtClean="0">
              <a:latin typeface="Trebuchet MS"/>
              <a:ea typeface="Trebuchet MS"/>
              <a:cs typeface="Trebuchet MS"/>
              <a:sym typeface="Trebuchet MS"/>
            </a:endParaRPr>
          </a:p>
          <a:p>
            <a:pPr lvl="0" rtl="0">
              <a:lnSpc>
                <a:spcPct val="100000"/>
              </a:lnSpc>
              <a:spcBef>
                <a:spcPts val="0"/>
              </a:spcBef>
              <a:spcAft>
                <a:spcPts val="1000"/>
              </a:spcAft>
              <a:buClr>
                <a:schemeClr val="dk1"/>
              </a:buClr>
              <a:buSzPct val="110000"/>
              <a:buFont typeface="Arial"/>
              <a:buNone/>
            </a:pPr>
            <a:r>
              <a:rPr lang="en" sz="1200" dirty="0" smtClean="0">
                <a:latin typeface="Trebuchet MS"/>
                <a:ea typeface="Trebuchet MS"/>
                <a:cs typeface="Trebuchet MS"/>
                <a:sym typeface="Trebuchet MS"/>
              </a:rPr>
              <a:t>Chair(s): </a:t>
            </a:r>
            <a:r>
              <a:rPr lang="en" sz="1200" dirty="0" smtClean="0">
                <a:latin typeface="Trebuchet MS"/>
                <a:ea typeface="Trebuchet MS"/>
                <a:cs typeface="Trebuchet MS"/>
                <a:sym typeface="Trebuchet MS"/>
                <a:hlinkClick r:id="rId3"/>
              </a:rPr>
              <a:t>Becky George</a:t>
            </a:r>
            <a:r>
              <a:rPr lang="en" sz="1200" i="1" dirty="0" smtClean="0">
                <a:latin typeface="Trebuchet MS"/>
                <a:ea typeface="Trebuchet MS"/>
                <a:cs typeface="Trebuchet MS"/>
                <a:sym typeface="Trebuchet MS"/>
              </a:rPr>
              <a:t>, Director International Education Office, University of California Santa Cruz, Santa Cruz, California</a:t>
            </a:r>
          </a:p>
          <a:p>
            <a:endParaRPr lang="en-US" dirty="0"/>
          </a:p>
        </p:txBody>
      </p:sp>
      <p:sp>
        <p:nvSpPr>
          <p:cNvPr id="4" name="Slide Number Placeholder 3"/>
          <p:cNvSpPr>
            <a:spLocks noGrp="1"/>
          </p:cNvSpPr>
          <p:nvPr>
            <p:ph type="sldNum" sz="quarter" idx="10"/>
          </p:nvPr>
        </p:nvSpPr>
        <p:spPr/>
        <p:txBody>
          <a:bodyPr/>
          <a:lstStyle/>
          <a:p>
            <a:fld id="{38A9263C-D6C3-B949-9BDA-B7E08AC05E08}" type="slidenum">
              <a:rPr lang="en-US" smtClean="0"/>
              <a:t>14</a:t>
            </a:fld>
            <a:endParaRPr lang="en-US"/>
          </a:p>
        </p:txBody>
      </p:sp>
    </p:spTree>
    <p:extLst>
      <p:ext uri="{BB962C8B-B14F-4D97-AF65-F5344CB8AC3E}">
        <p14:creationId xmlns:p14="http://schemas.microsoft.com/office/powerpoint/2010/main" val="1099385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57319"/>
            <a:ext cx="8915400" cy="877824"/>
          </a:xfrm>
        </p:spPr>
        <p:txBody>
          <a:bodyPr/>
          <a:lstStyle/>
          <a:p>
            <a:r>
              <a:rPr lang="en-US" smtClean="0"/>
              <a:t>Click to edit Master title style</a:t>
            </a:r>
            <a:endParaRPr/>
          </a:p>
        </p:txBody>
      </p:sp>
      <p:sp>
        <p:nvSpPr>
          <p:cNvPr id="3" name="Subtitle 2"/>
          <p:cNvSpPr>
            <a:spLocks noGrp="1"/>
          </p:cNvSpPr>
          <p:nvPr>
            <p:ph type="subTitle" idx="1"/>
          </p:nvPr>
        </p:nvSpPr>
        <p:spPr>
          <a:xfrm>
            <a:off x="914400" y="3034553"/>
            <a:ext cx="80010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F70D9A1-7088-A542-92F2-B2CB665860DC}" type="datetimeFigureOut">
              <a:rPr lang="en-US" smtClean="0"/>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7F9F80-BC0C-174E-9068-55ABA83E921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5487987" y="2048256"/>
            <a:ext cx="3427413" cy="4206240"/>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914400" y="2039112"/>
            <a:ext cx="457200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Clr>
                <a:schemeClr val="accent1"/>
              </a:buClr>
              <a:buFont typeface="Wingdings 2" pitchFamily="18" charset="2"/>
              <a:buNone/>
            </a:pPr>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BF70D9A1-7088-A542-92F2-B2CB665860DC}" type="datetimeFigureOut">
              <a:rPr lang="en-US" smtClean="0"/>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7F9F80-BC0C-174E-9068-55ABA83E921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F70D9A1-7088-A542-92F2-B2CB665860DC}" type="datetimeFigureOut">
              <a:rPr lang="en-US" smtClean="0"/>
              <a:t>6/4/2015</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2980944"/>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6580094" y="188259"/>
            <a:ext cx="2133600" cy="365125"/>
          </a:xfrm>
        </p:spPr>
        <p:txBody>
          <a:bodyPr/>
          <a:lstStyle/>
          <a:p>
            <a:fld id="{BF70D9A1-7088-A542-92F2-B2CB665860DC}" type="datetimeFigureOut">
              <a:rPr lang="en-US" smtClean="0"/>
              <a:t>6/4/2015</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3986784" cy="2980944"/>
          </a:xfrm>
        </p:spPr>
        <p:txBody>
          <a:bodyPr>
            <a:normAutofit/>
          </a:bodyPr>
          <a:lstStyle>
            <a:lvl1pPr marL="0" indent="0">
              <a:buNone/>
              <a:defRPr sz="1800"/>
            </a:lvl1pPr>
          </a:lstStyle>
          <a:p>
            <a:r>
              <a:rPr lang="en-US" smtClean="0"/>
              <a:t>Drag picture to placeholder or click icon to add</a:t>
            </a:r>
            <a:endParaRPr/>
          </a:p>
        </p:txBody>
      </p:sp>
      <p:sp>
        <p:nvSpPr>
          <p:cNvPr id="7" name="Picture Placeholder 8"/>
          <p:cNvSpPr>
            <a:spLocks noGrp="1"/>
          </p:cNvSpPr>
          <p:nvPr>
            <p:ph type="pic" sz="quarter" idx="14"/>
          </p:nvPr>
        </p:nvSpPr>
        <p:spPr>
          <a:xfrm>
            <a:off x="4928616" y="1129553"/>
            <a:ext cx="3986784" cy="2980944"/>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fld id="{BF70D9A1-7088-A542-92F2-B2CB665860DC}" type="datetimeFigureOut">
              <a:rPr lang="en-US" smtClean="0"/>
              <a:t>6/4/2015</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6601968" cy="2980944"/>
          </a:xfrm>
        </p:spPr>
        <p:txBody>
          <a:bodyPr>
            <a:normAutofit/>
          </a:bodyPr>
          <a:lstStyle>
            <a:lvl1pPr marL="0" indent="0">
              <a:buNone/>
              <a:defRPr sz="1800"/>
            </a:lvl1pPr>
          </a:lstStyle>
          <a:p>
            <a:r>
              <a:rPr lang="en-US" smtClean="0"/>
              <a:t>Drag picture to placeholder or click icon to add</a:t>
            </a:r>
            <a:endParaRPr/>
          </a:p>
        </p:txBody>
      </p:sp>
      <p:sp>
        <p:nvSpPr>
          <p:cNvPr id="7" name="Picture Placeholder 8"/>
          <p:cNvSpPr>
            <a:spLocks noGrp="1"/>
          </p:cNvSpPr>
          <p:nvPr>
            <p:ph type="pic" sz="quarter" idx="14"/>
          </p:nvPr>
        </p:nvSpPr>
        <p:spPr>
          <a:xfrm>
            <a:off x="7543800" y="1129553"/>
            <a:ext cx="1371600" cy="1481328"/>
          </a:xfrm>
        </p:spPr>
        <p:txBody>
          <a:bodyPr>
            <a:normAutofit/>
          </a:bodyPr>
          <a:lstStyle>
            <a:lvl1pPr marL="0" indent="0">
              <a:buNone/>
              <a:defRPr sz="1800"/>
            </a:lvl1pPr>
          </a:lstStyle>
          <a:p>
            <a:r>
              <a:rPr lang="en-US" smtClean="0"/>
              <a:t>Drag picture to placeholder or click icon to add</a:t>
            </a:r>
            <a:endParaRPr/>
          </a:p>
        </p:txBody>
      </p:sp>
      <p:sp>
        <p:nvSpPr>
          <p:cNvPr id="8" name="Picture Placeholder 8"/>
          <p:cNvSpPr>
            <a:spLocks noGrp="1"/>
          </p:cNvSpPr>
          <p:nvPr>
            <p:ph type="pic" sz="quarter" idx="15"/>
          </p:nvPr>
        </p:nvSpPr>
        <p:spPr>
          <a:xfrm>
            <a:off x="7543800" y="2629169"/>
            <a:ext cx="1371600" cy="1481328"/>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F70D9A1-7088-A542-92F2-B2CB665860DC}" type="datetimeFigureOut">
              <a:rPr lang="en-US" smtClean="0"/>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7F9F80-BC0C-174E-9068-55ABA83E9217}"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en-US" smtClean="0"/>
              <a:t>Click to edit Master title style</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F70D9A1-7088-A542-92F2-B2CB665860DC}" type="datetimeFigureOut">
              <a:rPr lang="en-US" smtClean="0"/>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7F9F80-BC0C-174E-9068-55ABA83E921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F70D9A1-7088-A542-92F2-B2CB665860DC}" type="datetimeFigureOut">
              <a:rPr lang="en-US" smtClean="0"/>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7F9F80-BC0C-174E-9068-55ABA83E921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en-US" smtClean="0"/>
              <a:t>Click to edit Master title style</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t" anchorCtr="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F70D9A1-7088-A542-92F2-B2CB665860DC}" type="datetimeFigureOut">
              <a:rPr lang="en-US" smtClean="0"/>
              <a:t>6/4/2015</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3886200"/>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200399"/>
            <a:ext cx="8915400" cy="2286000"/>
          </a:xfrm>
          <a:solidFill>
            <a:schemeClr val="tx2"/>
          </a:solidFill>
        </p:spPr>
        <p:txBody>
          <a:bodyPr vert="horz" lIns="1188720" tIns="45720" rIns="274320" bIns="45720" rtlCol="0" anchor="b" anchorCtr="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914400" y="5484607"/>
            <a:ext cx="8001000" cy="77724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ctr" anchorCtr="0">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70D9A1-7088-A542-92F2-B2CB665860DC}" type="datetimeFigureOut">
              <a:rPr lang="en-US" smtClean="0"/>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7F9F80-BC0C-174E-9068-55ABA83E921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a:xfrm>
            <a:off x="6580094" y="188259"/>
            <a:ext cx="2133600" cy="365125"/>
          </a:xfrm>
        </p:spPr>
        <p:txBody>
          <a:bodyPr/>
          <a:lstStyle/>
          <a:p>
            <a:fld id="{BF70D9A1-7088-A542-92F2-B2CB665860DC}" type="datetimeFigureOut">
              <a:rPr lang="en-US" smtClean="0"/>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7F9F80-BC0C-174E-9068-55ABA83E921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a:xfrm>
            <a:off x="6580094" y="188259"/>
            <a:ext cx="2133600" cy="365125"/>
          </a:xfrm>
        </p:spPr>
        <p:txBody>
          <a:bodyPr/>
          <a:lstStyle/>
          <a:p>
            <a:fld id="{BF70D9A1-7088-A542-92F2-B2CB665860DC}" type="datetimeFigureOut">
              <a:rPr lang="en-US" smtClean="0"/>
              <a:t>6/4/2015</a:t>
            </a:fld>
            <a:endParaRPr lang="en-US"/>
          </a:p>
        </p:txBody>
      </p:sp>
      <p:sp>
        <p:nvSpPr>
          <p:cNvPr id="8" name="Footer Placeholder 7"/>
          <p:cNvSpPr>
            <a:spLocks noGrp="1"/>
          </p:cNvSpPr>
          <p:nvPr>
            <p:ph type="ftr" sz="quarter" idx="11"/>
          </p:nvPr>
        </p:nvSpPr>
        <p:spPr>
          <a:xfrm>
            <a:off x="1120588" y="188259"/>
            <a:ext cx="2895600" cy="365125"/>
          </a:xfrm>
        </p:spPr>
        <p:txBody>
          <a:bodyPr/>
          <a:lstStyle/>
          <a:p>
            <a:endParaRPr lang="en-US"/>
          </a:p>
        </p:txBody>
      </p:sp>
      <p:sp>
        <p:nvSpPr>
          <p:cNvPr id="9" name="Slide Number Placeholder 8"/>
          <p:cNvSpPr>
            <a:spLocks noGrp="1"/>
          </p:cNvSpPr>
          <p:nvPr>
            <p:ph type="sldNum" sz="quarter" idx="12"/>
          </p:nvPr>
        </p:nvSpPr>
        <p:spPr/>
        <p:txBody>
          <a:bodyPr/>
          <a:lstStyle/>
          <a:p>
            <a:fld id="{EC7F9F80-BC0C-174E-9068-55ABA83E9217}" type="slidenum">
              <a:rPr lang="en-US" smtClean="0"/>
              <a:t>‹#›</a:t>
            </a:fld>
            <a:endParaRPr lang="en-US"/>
          </a:p>
        </p:txBody>
      </p:sp>
      <p:cxnSp>
        <p:nvCxnSpPr>
          <p:cNvPr id="11" name="Straight Connector 10"/>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F70D9A1-7088-A542-92F2-B2CB665860DC}" type="datetimeFigureOut">
              <a:rPr lang="en-US" smtClean="0"/>
              <a:t>6/4/2015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7F9F80-BC0C-174E-9068-55ABA83E921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70D9A1-7088-A542-92F2-B2CB665860DC}" type="datetimeFigureOut">
              <a:rPr lang="en-US" smtClean="0"/>
              <a:t>6/4/2015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7F9F80-BC0C-174E-9068-55ABA83E921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5147534" y="2590800"/>
            <a:ext cx="3566160" cy="3686175"/>
          </a:xfrm>
        </p:spPr>
        <p:txBody>
          <a:bodyPr/>
          <a:lstStyle>
            <a:lvl1pPr>
              <a:defRPr sz="1800"/>
            </a:lvl1pPr>
            <a:lvl2pPr>
              <a:defRPr sz="1800"/>
            </a:lvl2pPr>
            <a:lvl3pPr>
              <a:defRPr sz="1800"/>
            </a:lvl3pPr>
            <a:lvl4pPr>
              <a:defRPr sz="1800"/>
            </a:lvl4pPr>
            <a:lvl5pPr>
              <a:defRPr sz="1800"/>
            </a:lvl5pPr>
            <a:lvl6pPr marL="2055813" indent="-344488">
              <a:defRPr sz="2000"/>
            </a:lvl6pPr>
            <a:lvl7pPr marL="2055813" indent="-344488">
              <a:defRPr sz="2000"/>
            </a:lvl7pPr>
            <a:lvl8pPr marL="2055813" indent="-344488">
              <a:defRPr sz="2000"/>
            </a:lvl8pPr>
            <a:lvl9pPr marL="2055813" indent="-344488">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900952" y="2039111"/>
            <a:ext cx="356616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BF70D9A1-7088-A542-92F2-B2CB665860DC}" type="datetimeFigureOut">
              <a:rPr lang="en-US" smtClean="0"/>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7F9F80-BC0C-174E-9068-55ABA83E921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23856"/>
            <a:ext cx="8913813" cy="914400"/>
          </a:xfrm>
          <a:prstGeom prst="rect">
            <a:avLst/>
          </a:prstGeom>
          <a:solidFill>
            <a:schemeClr val="tx2"/>
          </a:solidFill>
        </p:spPr>
        <p:txBody>
          <a:bodyPr vert="horz" lIns="1188720" tIns="45720" rIns="27432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1114424" y="2595562"/>
            <a:ext cx="7610476" cy="367076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580094" y="188259"/>
            <a:ext cx="21336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BF70D9A1-7088-A542-92F2-B2CB665860DC}" type="datetimeFigureOut">
              <a:rPr lang="en-US" smtClean="0"/>
              <a:t>6/4/2015</a:t>
            </a:fld>
            <a:endParaRPr lang="en-US"/>
          </a:p>
        </p:txBody>
      </p:sp>
      <p:sp>
        <p:nvSpPr>
          <p:cNvPr id="5" name="Footer Placeholder 4"/>
          <p:cNvSpPr>
            <a:spLocks noGrp="1"/>
          </p:cNvSpPr>
          <p:nvPr>
            <p:ph type="ftr" sz="quarter" idx="3"/>
          </p:nvPr>
        </p:nvSpPr>
        <p:spPr>
          <a:xfrm>
            <a:off x="1120588" y="188259"/>
            <a:ext cx="2895600"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789894" y="6569075"/>
            <a:ext cx="457200" cy="365125"/>
          </a:xfrm>
          <a:prstGeom prst="rect">
            <a:avLst/>
          </a:prstGeom>
        </p:spPr>
        <p:txBody>
          <a:bodyPr vert="horz" lIns="91440" tIns="45720" rIns="91440" bIns="45720" rtlCol="0" anchor="ctr"/>
          <a:lstStyle>
            <a:lvl1pPr algn="ctr">
              <a:defRPr sz="800">
                <a:solidFill>
                  <a:schemeClr val="tx1">
                    <a:lumMod val="65000"/>
                    <a:lumOff val="35000"/>
                  </a:schemeClr>
                </a:solidFill>
              </a:defRPr>
            </a:lvl1pPr>
          </a:lstStyle>
          <a:p>
            <a:fld id="{EC7F9F80-BC0C-174E-9068-55ABA83E9217}" type="slidenum">
              <a:rPr lang="en-US" smtClean="0"/>
              <a:t>‹#›</a:t>
            </a:fld>
            <a:endParaRPr lang="en-US"/>
          </a:p>
        </p:txBody>
      </p:sp>
      <p:sp>
        <p:nvSpPr>
          <p:cNvPr id="7" name="Rectangle 6"/>
          <p:cNvSpPr/>
          <p:nvPr/>
        </p:nvSpPr>
        <p:spPr>
          <a:xfrm>
            <a:off x="914400" y="0"/>
            <a:ext cx="7999413" cy="18288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914400" y="6675120"/>
            <a:ext cx="7999413" cy="18288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marL="0" indent="0"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hyperlink" Target="http://www.nafsa.org/piee/default.aspx"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3" Type="http://schemas.openxmlformats.org/officeDocument/2006/relationships/hyperlink" Target="https://utlists.utexas.edu/sympa/info/tex-intl-specialists" TargetMode="External"/><Relationship Id="rId2" Type="http://schemas.openxmlformats.org/officeDocument/2006/relationships/hyperlink" Target="https://sites.google.com/site/houstonforumisss/home" TargetMode="External"/><Relationship Id="rId1" Type="http://schemas.openxmlformats.org/officeDocument/2006/relationships/slideLayout" Target="../slideLayouts/slideLayout2.xml"/><Relationship Id="rId4" Type="http://schemas.openxmlformats.org/officeDocument/2006/relationships/hyperlink" Target="https://groups.yahoo.com/neo/groups/sacmconversations/info"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www.nafsa.org/Resource_Library_Assets/Publications_Library/Online_Guide_to_Educational_Systems_Around_the_World/" TargetMode="External"/><Relationship Id="rId2" Type="http://schemas.openxmlformats.org/officeDocument/2006/relationships/hyperlink" Target="http://network.nafsa.org/nafsa-resource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network.nafsa.org/nafsa-resources" TargetMode="External"/><Relationship Id="rId7" Type="http://schemas.openxmlformats.org/officeDocument/2006/relationships/hyperlink" Target="http://www.cea-accredit.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www.uciep.org" TargetMode="External"/><Relationship Id="rId5" Type="http://schemas.openxmlformats.org/officeDocument/2006/relationships/hyperlink" Target="http://www.englishusa.org" TargetMode="External"/><Relationship Id="rId4" Type="http://schemas.openxmlformats.org/officeDocument/2006/relationships/hyperlink" Target="http://www.nafsa.org/Connect_and_Network/Engage_with_a_Community/Migs/Intensive_English_Programs_MIG/"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network.nafsa.org/nafsa-resourc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57027"/>
            <a:ext cx="8915400" cy="1778116"/>
          </a:xfrm>
        </p:spPr>
        <p:txBody>
          <a:bodyPr>
            <a:noAutofit/>
          </a:bodyPr>
          <a:lstStyle/>
          <a:p>
            <a:r>
              <a:rPr lang="en-US" sz="2400" dirty="0"/>
              <a:t>New to International Enrollment </a:t>
            </a:r>
            <a:r>
              <a:rPr lang="en-US" sz="2400" dirty="0" smtClean="0"/>
              <a:t>Management: </a:t>
            </a:r>
            <a:r>
              <a:rPr lang="en-US" sz="2400" dirty="0"/>
              <a:t/>
            </a:r>
            <a:br>
              <a:rPr lang="en-US" sz="2400" dirty="0"/>
            </a:br>
            <a:r>
              <a:rPr lang="en-US" sz="2400" dirty="0"/>
              <a:t>Getting the Most from NAFSA</a:t>
            </a:r>
          </a:p>
        </p:txBody>
      </p:sp>
      <p:sp>
        <p:nvSpPr>
          <p:cNvPr id="3" name="Subtitle 2"/>
          <p:cNvSpPr>
            <a:spLocks noGrp="1"/>
          </p:cNvSpPr>
          <p:nvPr>
            <p:ph type="subTitle" idx="1"/>
          </p:nvPr>
        </p:nvSpPr>
        <p:spPr/>
        <p:txBody>
          <a:bodyPr/>
          <a:lstStyle/>
          <a:p>
            <a:endParaRPr lang="en-US" dirty="0" smtClean="0">
              <a:latin typeface="Garamond"/>
              <a:cs typeface="Garamond"/>
            </a:endParaRPr>
          </a:p>
          <a:p>
            <a:r>
              <a:rPr lang="en-US" sz="2400" b="1" dirty="0" smtClean="0">
                <a:latin typeface="Garamond"/>
                <a:cs typeface="Garamond"/>
              </a:rPr>
              <a:t>Adam Chen, </a:t>
            </a:r>
            <a:r>
              <a:rPr lang="en" sz="2400" b="1" dirty="0">
                <a:latin typeface="Garamond"/>
                <a:ea typeface="Trebuchet MS"/>
                <a:cs typeface="Garamond"/>
                <a:sym typeface="Trebuchet MS"/>
              </a:rPr>
              <a:t>Aleks </a:t>
            </a:r>
            <a:r>
              <a:rPr lang="en" sz="2400" b="1" dirty="0" smtClean="0">
                <a:latin typeface="Garamond"/>
                <a:ea typeface="Trebuchet MS"/>
                <a:cs typeface="Garamond"/>
                <a:sym typeface="Trebuchet MS"/>
              </a:rPr>
              <a:t>Morawski</a:t>
            </a:r>
            <a:r>
              <a:rPr lang="en-US" sz="2400" b="1" dirty="0" smtClean="0">
                <a:latin typeface="Garamond"/>
                <a:ea typeface="Trebuchet MS"/>
                <a:cs typeface="Garamond"/>
                <a:sym typeface="Trebuchet MS"/>
              </a:rPr>
              <a:t>, and Betsy Morley</a:t>
            </a:r>
            <a:endParaRPr lang="en-US" sz="2400" b="1" dirty="0" smtClean="0">
              <a:latin typeface="Garamond"/>
              <a:cs typeface="Garamond"/>
            </a:endParaRPr>
          </a:p>
          <a:p>
            <a:r>
              <a:rPr lang="en-US" sz="2400" b="1" dirty="0" smtClean="0">
                <a:latin typeface="Garamond"/>
                <a:cs typeface="Garamond"/>
              </a:rPr>
              <a:t>May </a:t>
            </a:r>
            <a:r>
              <a:rPr lang="en-US" sz="2400" b="1" dirty="0">
                <a:latin typeface="Garamond"/>
                <a:cs typeface="Garamond"/>
              </a:rPr>
              <a:t>26, </a:t>
            </a:r>
            <a:r>
              <a:rPr lang="en-US" sz="2400" b="1" dirty="0" smtClean="0">
                <a:latin typeface="Garamond"/>
                <a:cs typeface="Garamond"/>
              </a:rPr>
              <a:t>2015</a:t>
            </a:r>
          </a:p>
        </p:txBody>
      </p:sp>
    </p:spTree>
    <p:extLst>
      <p:ext uri="{BB962C8B-B14F-4D97-AF65-F5344CB8AC3E}">
        <p14:creationId xmlns:p14="http://schemas.microsoft.com/office/powerpoint/2010/main" val="19140979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Activities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421973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6060"/>
            <a:ext cx="8913813" cy="914400"/>
          </a:xfrm>
        </p:spPr>
        <p:txBody>
          <a:bodyPr>
            <a:noAutofit/>
          </a:bodyPr>
          <a:lstStyle/>
          <a:p>
            <a:r>
              <a:rPr lang="en-US" sz="2400" dirty="0"/>
              <a:t>Admissions and Credential Evaluation (ACE)</a:t>
            </a:r>
          </a:p>
        </p:txBody>
      </p:sp>
      <p:sp>
        <p:nvSpPr>
          <p:cNvPr id="3" name="Content Placeholder 2"/>
          <p:cNvSpPr>
            <a:spLocks noGrp="1"/>
          </p:cNvSpPr>
          <p:nvPr>
            <p:ph idx="1"/>
          </p:nvPr>
        </p:nvSpPr>
        <p:spPr>
          <a:xfrm>
            <a:off x="1114424" y="1518908"/>
            <a:ext cx="7610476" cy="5028109"/>
          </a:xfrm>
        </p:spPr>
        <p:txBody>
          <a:bodyPr>
            <a:normAutofit/>
          </a:bodyPr>
          <a:lstStyle/>
          <a:p>
            <a:r>
              <a:rPr lang="en-US" dirty="0">
                <a:latin typeface="Garamond"/>
                <a:cs typeface="Garamond"/>
              </a:rPr>
              <a:t>Wednesday, May 27 </a:t>
            </a:r>
            <a:endParaRPr lang="en-US" dirty="0" smtClean="0">
              <a:latin typeface="Garamond"/>
              <a:cs typeface="Garamond"/>
            </a:endParaRPr>
          </a:p>
          <a:p>
            <a:pPr lvl="1"/>
            <a:r>
              <a:rPr lang="en-US" dirty="0" smtClean="0">
                <a:latin typeface="Garamond"/>
                <a:cs typeface="Garamond"/>
              </a:rPr>
              <a:t>8</a:t>
            </a:r>
            <a:r>
              <a:rPr lang="en-US" dirty="0">
                <a:latin typeface="Garamond"/>
                <a:cs typeface="Garamond"/>
              </a:rPr>
              <a:t>:45-9:45 a.m. </a:t>
            </a:r>
            <a:endParaRPr lang="en-US" dirty="0" smtClean="0">
              <a:latin typeface="Garamond"/>
              <a:cs typeface="Garamond"/>
            </a:endParaRPr>
          </a:p>
          <a:p>
            <a:pPr lvl="2"/>
            <a:r>
              <a:rPr lang="en-US" dirty="0">
                <a:latin typeface="Garamond"/>
                <a:cs typeface="Garamond"/>
              </a:rPr>
              <a:t>i</a:t>
            </a:r>
            <a:r>
              <a:rPr lang="en-US" dirty="0" smtClean="0">
                <a:latin typeface="Garamond"/>
                <a:cs typeface="Garamond"/>
              </a:rPr>
              <a:t>n </a:t>
            </a:r>
            <a:r>
              <a:rPr lang="en-US" dirty="0">
                <a:latin typeface="Garamond"/>
                <a:cs typeface="Garamond"/>
              </a:rPr>
              <a:t>BCEC </a:t>
            </a:r>
            <a:r>
              <a:rPr lang="en-US" dirty="0" smtClean="0">
                <a:latin typeface="Garamond"/>
                <a:cs typeface="Garamond"/>
              </a:rPr>
              <a:t>212: </a:t>
            </a:r>
            <a:r>
              <a:rPr lang="en-US" b="1" dirty="0" smtClean="0">
                <a:latin typeface="Garamond"/>
                <a:cs typeface="Garamond"/>
              </a:rPr>
              <a:t>Fraudulent </a:t>
            </a:r>
            <a:r>
              <a:rPr lang="en-US" b="1" dirty="0">
                <a:latin typeface="Garamond"/>
                <a:cs typeface="Garamond"/>
              </a:rPr>
              <a:t>Credentials: A Conversation with the U.S. Dept. of Education</a:t>
            </a:r>
            <a:r>
              <a:rPr lang="en-US" dirty="0">
                <a:latin typeface="Garamond"/>
                <a:cs typeface="Garamond"/>
              </a:rPr>
              <a:t> </a:t>
            </a:r>
            <a:r>
              <a:rPr lang="en-US" dirty="0" smtClean="0">
                <a:latin typeface="Garamond"/>
                <a:cs typeface="Garamond"/>
              </a:rPr>
              <a:t>(session) </a:t>
            </a:r>
          </a:p>
          <a:p>
            <a:pPr lvl="2"/>
            <a:r>
              <a:rPr lang="en-US" dirty="0">
                <a:latin typeface="Garamond"/>
                <a:cs typeface="Garamond"/>
              </a:rPr>
              <a:t>i</a:t>
            </a:r>
            <a:r>
              <a:rPr lang="en-US" dirty="0" smtClean="0">
                <a:latin typeface="Garamond"/>
                <a:cs typeface="Garamond"/>
              </a:rPr>
              <a:t>n </a:t>
            </a:r>
            <a:r>
              <a:rPr lang="en-US" dirty="0">
                <a:latin typeface="Garamond"/>
                <a:cs typeface="Garamond"/>
              </a:rPr>
              <a:t>BCEC </a:t>
            </a:r>
            <a:r>
              <a:rPr lang="en-US" dirty="0" smtClean="0">
                <a:latin typeface="Garamond"/>
                <a:cs typeface="Garamond"/>
              </a:rPr>
              <a:t>157A: </a:t>
            </a:r>
            <a:r>
              <a:rPr lang="en-US" b="1" dirty="0" smtClean="0">
                <a:latin typeface="Garamond"/>
                <a:cs typeface="Garamond"/>
              </a:rPr>
              <a:t>English </a:t>
            </a:r>
            <a:r>
              <a:rPr lang="en-US" b="1" dirty="0">
                <a:latin typeface="Garamond"/>
                <a:cs typeface="Garamond"/>
              </a:rPr>
              <a:t>Language Competency and Implications for Latin American Student Mobility </a:t>
            </a:r>
            <a:r>
              <a:rPr lang="en-US" dirty="0" smtClean="0">
                <a:latin typeface="Garamond"/>
                <a:cs typeface="Garamond"/>
              </a:rPr>
              <a:t>(session) </a:t>
            </a:r>
          </a:p>
          <a:p>
            <a:pPr lvl="2"/>
            <a:r>
              <a:rPr lang="en-US" dirty="0">
                <a:latin typeface="Garamond"/>
                <a:cs typeface="Garamond"/>
              </a:rPr>
              <a:t>i</a:t>
            </a:r>
            <a:r>
              <a:rPr lang="en-US" dirty="0" smtClean="0">
                <a:latin typeface="Garamond"/>
                <a:cs typeface="Garamond"/>
              </a:rPr>
              <a:t>n </a:t>
            </a:r>
            <a:r>
              <a:rPr lang="en-US" dirty="0">
                <a:latin typeface="Garamond"/>
                <a:cs typeface="Garamond"/>
              </a:rPr>
              <a:t>BCEC </a:t>
            </a:r>
            <a:r>
              <a:rPr lang="en-US" dirty="0" smtClean="0">
                <a:latin typeface="Garamond"/>
                <a:cs typeface="Garamond"/>
              </a:rPr>
              <a:t>156BC: </a:t>
            </a:r>
            <a:r>
              <a:rPr lang="en-US" b="1" dirty="0" smtClean="0">
                <a:latin typeface="Garamond"/>
                <a:cs typeface="Garamond"/>
              </a:rPr>
              <a:t>New </a:t>
            </a:r>
            <a:r>
              <a:rPr lang="en-US" b="1" dirty="0">
                <a:latin typeface="Garamond"/>
                <a:cs typeface="Garamond"/>
              </a:rPr>
              <a:t>Horizons in Dual-Degree Programs in China </a:t>
            </a:r>
            <a:r>
              <a:rPr lang="en-US" dirty="0" smtClean="0">
                <a:latin typeface="Garamond"/>
                <a:cs typeface="Garamond"/>
              </a:rPr>
              <a:t>(session</a:t>
            </a:r>
            <a:r>
              <a:rPr lang="en-US" dirty="0">
                <a:latin typeface="Garamond"/>
                <a:cs typeface="Garamond"/>
              </a:rPr>
              <a:t>) </a:t>
            </a:r>
            <a:endParaRPr lang="en-US" dirty="0" smtClean="0">
              <a:latin typeface="Garamond"/>
              <a:cs typeface="Garamond"/>
            </a:endParaRPr>
          </a:p>
          <a:p>
            <a:pPr lvl="1"/>
            <a:r>
              <a:rPr lang="en-US" dirty="0" smtClean="0">
                <a:latin typeface="Garamond"/>
                <a:cs typeface="Garamond"/>
              </a:rPr>
              <a:t>10</a:t>
            </a:r>
            <a:r>
              <a:rPr lang="en-US" dirty="0">
                <a:latin typeface="Garamond"/>
                <a:cs typeface="Garamond"/>
              </a:rPr>
              <a:t>:15-11:15 a.m. in BCEC, 254B: </a:t>
            </a:r>
            <a:r>
              <a:rPr lang="en-US" b="1" dirty="0">
                <a:latin typeface="Garamond"/>
                <a:cs typeface="Garamond"/>
              </a:rPr>
              <a:t>Credential Doctor I </a:t>
            </a:r>
            <a:r>
              <a:rPr lang="en-US" dirty="0" smtClean="0">
                <a:latin typeface="Garamond"/>
                <a:cs typeface="Garamond"/>
              </a:rPr>
              <a:t>(open meeting</a:t>
            </a:r>
            <a:r>
              <a:rPr lang="en-US" dirty="0">
                <a:latin typeface="Garamond"/>
                <a:cs typeface="Garamond"/>
              </a:rPr>
              <a:t>) </a:t>
            </a:r>
            <a:endParaRPr lang="en-US" dirty="0" smtClean="0">
              <a:latin typeface="Garamond"/>
              <a:cs typeface="Garamond"/>
            </a:endParaRPr>
          </a:p>
          <a:p>
            <a:pPr lvl="1"/>
            <a:r>
              <a:rPr lang="en-US" dirty="0" smtClean="0">
                <a:latin typeface="Garamond"/>
                <a:cs typeface="Garamond"/>
              </a:rPr>
              <a:t>10</a:t>
            </a:r>
            <a:r>
              <a:rPr lang="en-US" dirty="0">
                <a:latin typeface="Garamond"/>
                <a:cs typeface="Garamond"/>
              </a:rPr>
              <a:t>:15 a.m.-12:15 p.m. in BCEC 156A: </a:t>
            </a:r>
            <a:r>
              <a:rPr lang="en-US" b="1" dirty="0">
                <a:latin typeface="Garamond"/>
                <a:cs typeface="Garamond"/>
              </a:rPr>
              <a:t>Countries in Crisis: Credential Evaluation for Interrupted or Undocumented Studies </a:t>
            </a:r>
            <a:r>
              <a:rPr lang="en-US" dirty="0" smtClean="0">
                <a:latin typeface="Garamond"/>
                <a:cs typeface="Garamond"/>
              </a:rPr>
              <a:t>(seminar</a:t>
            </a:r>
            <a:r>
              <a:rPr lang="en-US" dirty="0">
                <a:latin typeface="Garamond"/>
                <a:cs typeface="Garamond"/>
              </a:rPr>
              <a:t>) </a:t>
            </a:r>
            <a:endParaRPr lang="en-US" dirty="0" smtClean="0">
              <a:latin typeface="Garamond"/>
              <a:cs typeface="Garamond"/>
            </a:endParaRPr>
          </a:p>
          <a:p>
            <a:pPr lvl="1"/>
            <a:r>
              <a:rPr lang="en-US" dirty="0" smtClean="0">
                <a:latin typeface="Garamond"/>
                <a:cs typeface="Garamond"/>
              </a:rPr>
              <a:t>11</a:t>
            </a:r>
            <a:r>
              <a:rPr lang="en-US" dirty="0">
                <a:latin typeface="Garamond"/>
                <a:cs typeface="Garamond"/>
              </a:rPr>
              <a:t>:45 a.m.-12:45 p.m. in BCEC 211: </a:t>
            </a:r>
            <a:r>
              <a:rPr lang="en-US" b="1" dirty="0">
                <a:latin typeface="Garamond"/>
                <a:cs typeface="Garamond"/>
              </a:rPr>
              <a:t>Implications of the Groningen Declaration: Digitalization of International Student Records </a:t>
            </a:r>
            <a:r>
              <a:rPr lang="en-US" dirty="0" smtClean="0">
                <a:latin typeface="Garamond"/>
                <a:cs typeface="Garamond"/>
              </a:rPr>
              <a:t>(session</a:t>
            </a:r>
            <a:r>
              <a:rPr lang="en-US" dirty="0">
                <a:latin typeface="Garamond"/>
                <a:cs typeface="Garamond"/>
              </a:rPr>
              <a:t>) </a:t>
            </a:r>
            <a:endParaRPr lang="en-US" dirty="0" smtClean="0">
              <a:latin typeface="Garamond"/>
              <a:cs typeface="Garamond"/>
            </a:endParaRPr>
          </a:p>
        </p:txBody>
      </p:sp>
    </p:spTree>
    <p:extLst>
      <p:ext uri="{BB962C8B-B14F-4D97-AF65-F5344CB8AC3E}">
        <p14:creationId xmlns:p14="http://schemas.microsoft.com/office/powerpoint/2010/main" val="18456721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6060"/>
            <a:ext cx="8913813" cy="914400"/>
          </a:xfrm>
        </p:spPr>
        <p:txBody>
          <a:bodyPr>
            <a:noAutofit/>
          </a:bodyPr>
          <a:lstStyle/>
          <a:p>
            <a:r>
              <a:rPr lang="en-US" sz="2400" dirty="0"/>
              <a:t>Admissions and Credential Evaluation (ACE)</a:t>
            </a:r>
          </a:p>
        </p:txBody>
      </p:sp>
      <p:sp>
        <p:nvSpPr>
          <p:cNvPr id="3" name="Content Placeholder 2"/>
          <p:cNvSpPr>
            <a:spLocks noGrp="1"/>
          </p:cNvSpPr>
          <p:nvPr>
            <p:ph idx="1"/>
          </p:nvPr>
        </p:nvSpPr>
        <p:spPr>
          <a:xfrm>
            <a:off x="1114424" y="1518908"/>
            <a:ext cx="7610476" cy="5028109"/>
          </a:xfrm>
        </p:spPr>
        <p:txBody>
          <a:bodyPr>
            <a:normAutofit/>
          </a:bodyPr>
          <a:lstStyle/>
          <a:p>
            <a:r>
              <a:rPr lang="en-US" dirty="0">
                <a:latin typeface="Garamond"/>
                <a:cs typeface="Garamond"/>
              </a:rPr>
              <a:t>Wednesday, May 27 </a:t>
            </a:r>
            <a:endParaRPr lang="en-US" dirty="0" smtClean="0">
              <a:latin typeface="Garamond"/>
              <a:cs typeface="Garamond"/>
            </a:endParaRPr>
          </a:p>
          <a:p>
            <a:pPr lvl="1"/>
            <a:r>
              <a:rPr lang="en-US" dirty="0" smtClean="0">
                <a:latin typeface="Garamond"/>
                <a:cs typeface="Garamond"/>
              </a:rPr>
              <a:t>1</a:t>
            </a:r>
            <a:r>
              <a:rPr lang="en-US" dirty="0">
                <a:latin typeface="Garamond"/>
                <a:cs typeface="Garamond"/>
              </a:rPr>
              <a:t>:15-3:15 p.m. in BCEC 254B: </a:t>
            </a:r>
            <a:r>
              <a:rPr lang="en-US" b="1" dirty="0">
                <a:latin typeface="Garamond"/>
                <a:cs typeface="Garamond"/>
              </a:rPr>
              <a:t>Foreign Credential Evaluators Networking Meet Up </a:t>
            </a:r>
            <a:r>
              <a:rPr lang="en-US" dirty="0" smtClean="0">
                <a:latin typeface="Garamond"/>
                <a:cs typeface="Garamond"/>
              </a:rPr>
              <a:t>(open meeting</a:t>
            </a:r>
            <a:r>
              <a:rPr lang="en-US" dirty="0">
                <a:latin typeface="Garamond"/>
                <a:cs typeface="Garamond"/>
              </a:rPr>
              <a:t>) </a:t>
            </a:r>
            <a:endParaRPr lang="en-US" dirty="0" smtClean="0">
              <a:latin typeface="Garamond"/>
              <a:cs typeface="Garamond"/>
            </a:endParaRPr>
          </a:p>
          <a:p>
            <a:pPr lvl="1"/>
            <a:r>
              <a:rPr lang="en-US" dirty="0" smtClean="0">
                <a:latin typeface="Garamond"/>
                <a:cs typeface="Garamond"/>
              </a:rPr>
              <a:t>1</a:t>
            </a:r>
            <a:r>
              <a:rPr lang="en-US" dirty="0">
                <a:latin typeface="Garamond"/>
                <a:cs typeface="Garamond"/>
              </a:rPr>
              <a:t>:15-</a:t>
            </a:r>
            <a:r>
              <a:rPr lang="en-US" dirty="0" smtClean="0">
                <a:latin typeface="Garamond"/>
                <a:cs typeface="Garamond"/>
              </a:rPr>
              <a:t>3:15 </a:t>
            </a:r>
            <a:r>
              <a:rPr lang="en-US" dirty="0">
                <a:latin typeface="Garamond"/>
                <a:cs typeface="Garamond"/>
              </a:rPr>
              <a:t>p.m. in BCEC 252AB: </a:t>
            </a:r>
            <a:r>
              <a:rPr lang="en-US" b="1" dirty="0">
                <a:latin typeface="Garamond"/>
                <a:cs typeface="Garamond"/>
              </a:rPr>
              <a:t>Imagining the Future of Higher Education and its Internationalization Under System Challenge and Change </a:t>
            </a:r>
            <a:r>
              <a:rPr lang="en-US" dirty="0" smtClean="0">
                <a:latin typeface="Garamond"/>
                <a:cs typeface="Garamond"/>
              </a:rPr>
              <a:t>(seminar</a:t>
            </a:r>
            <a:r>
              <a:rPr lang="en-US" dirty="0">
                <a:latin typeface="Garamond"/>
                <a:cs typeface="Garamond"/>
              </a:rPr>
              <a:t>) </a:t>
            </a:r>
            <a:endParaRPr lang="en-US" dirty="0" smtClean="0">
              <a:latin typeface="Garamond"/>
              <a:cs typeface="Garamond"/>
            </a:endParaRPr>
          </a:p>
          <a:p>
            <a:r>
              <a:rPr lang="en-US" dirty="0" smtClean="0">
                <a:latin typeface="Garamond"/>
                <a:cs typeface="Garamond"/>
              </a:rPr>
              <a:t>Thursday</a:t>
            </a:r>
            <a:r>
              <a:rPr lang="en-US" dirty="0">
                <a:latin typeface="Garamond"/>
                <a:cs typeface="Garamond"/>
              </a:rPr>
              <a:t>, May 28 </a:t>
            </a:r>
            <a:endParaRPr lang="en-US" dirty="0" smtClean="0">
              <a:latin typeface="Garamond"/>
              <a:cs typeface="Garamond"/>
            </a:endParaRPr>
          </a:p>
          <a:p>
            <a:pPr lvl="1"/>
            <a:r>
              <a:rPr lang="en-US" dirty="0" smtClean="0">
                <a:latin typeface="Garamond"/>
                <a:cs typeface="Garamond"/>
              </a:rPr>
              <a:t>9</a:t>
            </a:r>
            <a:r>
              <a:rPr lang="en-US" dirty="0">
                <a:latin typeface="Garamond"/>
                <a:cs typeface="Garamond"/>
              </a:rPr>
              <a:t>:30-10:30 a.m. in </a:t>
            </a:r>
            <a:r>
              <a:rPr lang="en-US" dirty="0" smtClean="0">
                <a:latin typeface="Garamond"/>
                <a:cs typeface="Garamond"/>
              </a:rPr>
              <a:t>BCEC </a:t>
            </a:r>
            <a:r>
              <a:rPr lang="en-US" dirty="0">
                <a:latin typeface="Garamond"/>
                <a:cs typeface="Garamond"/>
              </a:rPr>
              <a:t>254B: </a:t>
            </a:r>
            <a:r>
              <a:rPr lang="en-US" b="1" dirty="0">
                <a:latin typeface="Garamond"/>
                <a:cs typeface="Garamond"/>
              </a:rPr>
              <a:t>Credential Doctor Clinic II </a:t>
            </a:r>
            <a:r>
              <a:rPr lang="en-US" dirty="0" smtClean="0">
                <a:latin typeface="Garamond"/>
                <a:cs typeface="Garamond"/>
              </a:rPr>
              <a:t>(open meeting</a:t>
            </a:r>
            <a:r>
              <a:rPr lang="en-US" dirty="0">
                <a:latin typeface="Garamond"/>
                <a:cs typeface="Garamond"/>
              </a:rPr>
              <a:t>) </a:t>
            </a:r>
            <a:endParaRPr lang="en-US" dirty="0" smtClean="0">
              <a:latin typeface="Garamond"/>
              <a:cs typeface="Garamond"/>
            </a:endParaRPr>
          </a:p>
          <a:p>
            <a:pPr lvl="1"/>
            <a:r>
              <a:rPr lang="en-US" dirty="0" smtClean="0">
                <a:latin typeface="Garamond"/>
                <a:cs typeface="Garamond"/>
              </a:rPr>
              <a:t>10</a:t>
            </a:r>
            <a:r>
              <a:rPr lang="en-US" dirty="0">
                <a:latin typeface="Garamond"/>
                <a:cs typeface="Garamond"/>
              </a:rPr>
              <a:t>:00 a.m.-12:00 p.m</a:t>
            </a:r>
            <a:r>
              <a:rPr lang="en-US" dirty="0" smtClean="0">
                <a:latin typeface="Garamond"/>
                <a:cs typeface="Garamond"/>
              </a:rPr>
              <a:t>. in </a:t>
            </a:r>
            <a:r>
              <a:rPr lang="en-US" dirty="0">
                <a:latin typeface="Garamond"/>
                <a:cs typeface="Garamond"/>
              </a:rPr>
              <a:t>BCEC Hall </a:t>
            </a:r>
            <a:r>
              <a:rPr lang="en-US" dirty="0" smtClean="0">
                <a:latin typeface="Garamond"/>
                <a:cs typeface="Garamond"/>
              </a:rPr>
              <a:t>A: </a:t>
            </a:r>
            <a:r>
              <a:rPr lang="en-US" b="1" dirty="0">
                <a:latin typeface="Garamond"/>
                <a:cs typeface="Garamond"/>
              </a:rPr>
              <a:t>Country Fair: Updates on Country and Regional Higher Education</a:t>
            </a:r>
            <a:r>
              <a:rPr lang="en-US" dirty="0">
                <a:latin typeface="Garamond"/>
                <a:cs typeface="Garamond"/>
              </a:rPr>
              <a:t> </a:t>
            </a:r>
            <a:r>
              <a:rPr lang="en-US" dirty="0" smtClean="0">
                <a:latin typeface="Garamond"/>
                <a:cs typeface="Garamond"/>
              </a:rPr>
              <a:t>(poster fair)</a:t>
            </a:r>
          </a:p>
          <a:p>
            <a:r>
              <a:rPr lang="en-US" dirty="0" smtClean="0">
                <a:latin typeface="Garamond"/>
                <a:cs typeface="Garamond"/>
              </a:rPr>
              <a:t>Friday</a:t>
            </a:r>
            <a:r>
              <a:rPr lang="en-US" dirty="0">
                <a:latin typeface="Garamond"/>
                <a:cs typeface="Garamond"/>
              </a:rPr>
              <a:t>, May </a:t>
            </a:r>
            <a:r>
              <a:rPr lang="en-US" dirty="0" smtClean="0">
                <a:latin typeface="Garamond"/>
                <a:cs typeface="Garamond"/>
              </a:rPr>
              <a:t>29</a:t>
            </a:r>
          </a:p>
          <a:p>
            <a:pPr lvl="1"/>
            <a:r>
              <a:rPr lang="en-US" dirty="0" smtClean="0">
                <a:latin typeface="Garamond"/>
                <a:cs typeface="Garamond"/>
              </a:rPr>
              <a:t>8</a:t>
            </a:r>
            <a:r>
              <a:rPr lang="en-US" dirty="0">
                <a:latin typeface="Garamond"/>
                <a:cs typeface="Garamond"/>
              </a:rPr>
              <a:t>:00-9:00 a.m. in BCEC 157A: </a:t>
            </a:r>
            <a:r>
              <a:rPr lang="en-US" b="1" dirty="0">
                <a:latin typeface="Garamond"/>
                <a:cs typeface="Garamond"/>
              </a:rPr>
              <a:t>A Comparison of the U.S. and Bologna Bachelor’s Degrees </a:t>
            </a:r>
            <a:r>
              <a:rPr lang="en-US" dirty="0" smtClean="0">
                <a:latin typeface="Garamond"/>
                <a:cs typeface="Garamond"/>
              </a:rPr>
              <a:t>(session</a:t>
            </a:r>
            <a:r>
              <a:rPr lang="en-US" dirty="0">
                <a:latin typeface="Garamond"/>
                <a:cs typeface="Garamond"/>
              </a:rPr>
              <a:t>)</a:t>
            </a:r>
          </a:p>
        </p:txBody>
      </p:sp>
    </p:spTree>
    <p:extLst>
      <p:ext uri="{BB962C8B-B14F-4D97-AF65-F5344CB8AC3E}">
        <p14:creationId xmlns:p14="http://schemas.microsoft.com/office/powerpoint/2010/main" val="13803795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6060"/>
            <a:ext cx="8913813" cy="914400"/>
          </a:xfrm>
        </p:spPr>
        <p:txBody>
          <a:bodyPr>
            <a:noAutofit/>
          </a:bodyPr>
          <a:lstStyle/>
          <a:p>
            <a:r>
              <a:rPr lang="en-US" sz="2400" dirty="0" smtClean="0"/>
              <a:t>Intensive English Programs (IEPs)</a:t>
            </a:r>
            <a:endParaRPr lang="en-US" sz="2400" dirty="0"/>
          </a:p>
        </p:txBody>
      </p:sp>
      <p:sp>
        <p:nvSpPr>
          <p:cNvPr id="3" name="Content Placeholder 2"/>
          <p:cNvSpPr>
            <a:spLocks noGrp="1"/>
          </p:cNvSpPr>
          <p:nvPr>
            <p:ph idx="1"/>
          </p:nvPr>
        </p:nvSpPr>
        <p:spPr>
          <a:xfrm>
            <a:off x="1114424" y="1518908"/>
            <a:ext cx="7610476" cy="4747421"/>
          </a:xfrm>
        </p:spPr>
        <p:txBody>
          <a:bodyPr>
            <a:normAutofit/>
          </a:bodyPr>
          <a:lstStyle/>
          <a:p>
            <a:r>
              <a:rPr lang="en-US" dirty="0">
                <a:latin typeface="Garamond"/>
                <a:cs typeface="Garamond"/>
              </a:rPr>
              <a:t>Tuesday, May 26 </a:t>
            </a:r>
            <a:endParaRPr lang="en-US" dirty="0" smtClean="0">
              <a:latin typeface="Garamond"/>
              <a:cs typeface="Garamond"/>
            </a:endParaRPr>
          </a:p>
          <a:p>
            <a:pPr lvl="1"/>
            <a:r>
              <a:rPr lang="en-US" dirty="0" smtClean="0">
                <a:latin typeface="Garamond"/>
                <a:cs typeface="Garamond"/>
              </a:rPr>
              <a:t>2</a:t>
            </a:r>
            <a:r>
              <a:rPr lang="en-US" dirty="0">
                <a:latin typeface="Garamond"/>
                <a:cs typeface="Garamond"/>
              </a:rPr>
              <a:t>:30-3:45 p.m. in </a:t>
            </a:r>
            <a:r>
              <a:rPr lang="en-US" dirty="0" smtClean="0">
                <a:latin typeface="Garamond"/>
                <a:cs typeface="Garamond"/>
              </a:rPr>
              <a:t>BCEC </a:t>
            </a:r>
            <a:r>
              <a:rPr lang="en-US" dirty="0">
                <a:latin typeface="Garamond"/>
                <a:cs typeface="Garamond"/>
              </a:rPr>
              <a:t>156BC: </a:t>
            </a:r>
            <a:r>
              <a:rPr lang="en-US" b="1" dirty="0">
                <a:latin typeface="Garamond"/>
                <a:cs typeface="Garamond"/>
              </a:rPr>
              <a:t>Managing an Intensive English Language Program in the Cloud </a:t>
            </a:r>
            <a:endParaRPr lang="en-US" b="1" dirty="0" smtClean="0">
              <a:latin typeface="Garamond"/>
              <a:cs typeface="Garamond"/>
            </a:endParaRPr>
          </a:p>
          <a:p>
            <a:r>
              <a:rPr lang="en-US" dirty="0" smtClean="0">
                <a:latin typeface="Garamond"/>
                <a:cs typeface="Garamond"/>
              </a:rPr>
              <a:t>Wednesday</a:t>
            </a:r>
            <a:r>
              <a:rPr lang="en-US" dirty="0">
                <a:latin typeface="Garamond"/>
                <a:cs typeface="Garamond"/>
              </a:rPr>
              <a:t>, May 27 </a:t>
            </a:r>
            <a:endParaRPr lang="en-US" dirty="0" smtClean="0">
              <a:latin typeface="Garamond"/>
              <a:cs typeface="Garamond"/>
            </a:endParaRPr>
          </a:p>
          <a:p>
            <a:pPr lvl="1"/>
            <a:r>
              <a:rPr lang="en-US" dirty="0" smtClean="0">
                <a:latin typeface="Garamond"/>
                <a:cs typeface="Garamond"/>
              </a:rPr>
              <a:t>8</a:t>
            </a:r>
            <a:r>
              <a:rPr lang="en-US" dirty="0">
                <a:latin typeface="Garamond"/>
                <a:cs typeface="Garamond"/>
              </a:rPr>
              <a:t>:45-9:45 a.m. in the Westin Waterfront Hotel, Burroughs: </a:t>
            </a:r>
            <a:r>
              <a:rPr lang="en-US" b="1" dirty="0">
                <a:latin typeface="Garamond"/>
                <a:cs typeface="Garamond"/>
              </a:rPr>
              <a:t>Member Interest Group Meeting: Intensive English Programs</a:t>
            </a:r>
            <a:r>
              <a:rPr lang="en-US" dirty="0">
                <a:latin typeface="Garamond"/>
                <a:cs typeface="Garamond"/>
              </a:rPr>
              <a:t> </a:t>
            </a:r>
            <a:endParaRPr lang="en-US" dirty="0" smtClean="0">
              <a:latin typeface="Garamond"/>
              <a:cs typeface="Garamond"/>
            </a:endParaRPr>
          </a:p>
          <a:p>
            <a:pPr lvl="1"/>
            <a:r>
              <a:rPr lang="en-US" dirty="0" smtClean="0">
                <a:latin typeface="Garamond"/>
                <a:cs typeface="Garamond"/>
              </a:rPr>
              <a:t>10</a:t>
            </a:r>
            <a:r>
              <a:rPr lang="en-US" dirty="0">
                <a:latin typeface="Garamond"/>
                <a:cs typeface="Garamond"/>
              </a:rPr>
              <a:t>:15-11:15 a.m. in </a:t>
            </a:r>
            <a:r>
              <a:rPr lang="en-US" dirty="0" smtClean="0">
                <a:latin typeface="Garamond"/>
                <a:cs typeface="Garamond"/>
              </a:rPr>
              <a:t>BCEC </a:t>
            </a:r>
            <a:r>
              <a:rPr lang="en-US" dirty="0">
                <a:latin typeface="Garamond"/>
                <a:cs typeface="Garamond"/>
              </a:rPr>
              <a:t>205AB: </a:t>
            </a:r>
            <a:r>
              <a:rPr lang="en-US" b="1" dirty="0">
                <a:latin typeface="Garamond"/>
                <a:cs typeface="Garamond"/>
              </a:rPr>
              <a:t>International Enrollment Management and Intensive English Programs </a:t>
            </a:r>
            <a:endParaRPr lang="en-US" b="1" dirty="0" smtClean="0">
              <a:latin typeface="Garamond"/>
              <a:cs typeface="Garamond"/>
            </a:endParaRPr>
          </a:p>
          <a:p>
            <a:pPr lvl="1"/>
            <a:r>
              <a:rPr lang="en-US" dirty="0" smtClean="0">
                <a:latin typeface="Garamond"/>
                <a:cs typeface="Garamond"/>
              </a:rPr>
              <a:t>11</a:t>
            </a:r>
            <a:r>
              <a:rPr lang="en-US" dirty="0">
                <a:latin typeface="Garamond"/>
                <a:cs typeface="Garamond"/>
              </a:rPr>
              <a:t>:15 a.m.-12:45 p.m. in </a:t>
            </a:r>
            <a:r>
              <a:rPr lang="en-US" dirty="0" smtClean="0">
                <a:latin typeface="Garamond"/>
                <a:cs typeface="Garamond"/>
              </a:rPr>
              <a:t>BCEC </a:t>
            </a:r>
            <a:r>
              <a:rPr lang="en-US" dirty="0">
                <a:latin typeface="Garamond"/>
                <a:cs typeface="Garamond"/>
              </a:rPr>
              <a:t>Exhibit Hall, poster fair area: </a:t>
            </a:r>
            <a:r>
              <a:rPr lang="en-US" b="1" dirty="0">
                <a:latin typeface="Garamond"/>
                <a:cs typeface="Garamond"/>
              </a:rPr>
              <a:t>Poster Session: Innovative and Sustainable Practices in Intensive English Programs </a:t>
            </a:r>
            <a:endParaRPr lang="en-US" b="1" dirty="0" smtClean="0">
              <a:latin typeface="Garamond"/>
              <a:cs typeface="Garamond"/>
            </a:endParaRPr>
          </a:p>
          <a:p>
            <a:pPr lvl="1"/>
            <a:r>
              <a:rPr lang="en-US" dirty="0" smtClean="0">
                <a:latin typeface="Garamond"/>
                <a:cs typeface="Garamond"/>
              </a:rPr>
              <a:t>2</a:t>
            </a:r>
            <a:r>
              <a:rPr lang="en-US" dirty="0">
                <a:latin typeface="Garamond"/>
                <a:cs typeface="Garamond"/>
              </a:rPr>
              <a:t>:45-3:45 p.m. in </a:t>
            </a:r>
            <a:r>
              <a:rPr lang="en-US" dirty="0" smtClean="0">
                <a:latin typeface="Garamond"/>
                <a:cs typeface="Garamond"/>
              </a:rPr>
              <a:t>BCEC </a:t>
            </a:r>
            <a:r>
              <a:rPr lang="en-US" dirty="0">
                <a:latin typeface="Garamond"/>
                <a:cs typeface="Garamond"/>
              </a:rPr>
              <a:t>209: </a:t>
            </a:r>
            <a:r>
              <a:rPr lang="en-US" b="1" dirty="0">
                <a:latin typeface="Garamond"/>
                <a:cs typeface="Garamond"/>
              </a:rPr>
              <a:t>Reaccreditation of Intensive English Programs During University Restructuring </a:t>
            </a:r>
            <a:endParaRPr lang="en-US" b="1" dirty="0" smtClean="0">
              <a:latin typeface="Garamond"/>
              <a:cs typeface="Garamond"/>
            </a:endParaRPr>
          </a:p>
        </p:txBody>
      </p:sp>
    </p:spTree>
    <p:extLst>
      <p:ext uri="{BB962C8B-B14F-4D97-AF65-F5344CB8AC3E}">
        <p14:creationId xmlns:p14="http://schemas.microsoft.com/office/powerpoint/2010/main" val="18456721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6060"/>
            <a:ext cx="8913813" cy="914400"/>
          </a:xfrm>
        </p:spPr>
        <p:txBody>
          <a:bodyPr>
            <a:noAutofit/>
          </a:bodyPr>
          <a:lstStyle/>
          <a:p>
            <a:r>
              <a:rPr lang="en-US" sz="2400" dirty="0" smtClean="0"/>
              <a:t>Intensive English Programs (IEPs)</a:t>
            </a:r>
            <a:endParaRPr lang="en-US" sz="2400" dirty="0"/>
          </a:p>
        </p:txBody>
      </p:sp>
      <p:sp>
        <p:nvSpPr>
          <p:cNvPr id="3" name="Content Placeholder 2"/>
          <p:cNvSpPr>
            <a:spLocks noGrp="1"/>
          </p:cNvSpPr>
          <p:nvPr>
            <p:ph idx="1"/>
          </p:nvPr>
        </p:nvSpPr>
        <p:spPr>
          <a:xfrm>
            <a:off x="1114424" y="1518908"/>
            <a:ext cx="7610476" cy="4747421"/>
          </a:xfrm>
        </p:spPr>
        <p:txBody>
          <a:bodyPr>
            <a:normAutofit/>
          </a:bodyPr>
          <a:lstStyle/>
          <a:p>
            <a:r>
              <a:rPr lang="en-US" dirty="0" smtClean="0">
                <a:latin typeface="Garamond"/>
                <a:cs typeface="Garamond"/>
              </a:rPr>
              <a:t>Thursday</a:t>
            </a:r>
            <a:r>
              <a:rPr lang="en-US" dirty="0">
                <a:latin typeface="Garamond"/>
                <a:cs typeface="Garamond"/>
              </a:rPr>
              <a:t>, May 28 </a:t>
            </a:r>
            <a:endParaRPr lang="en-US" dirty="0" smtClean="0">
              <a:latin typeface="Garamond"/>
              <a:cs typeface="Garamond"/>
            </a:endParaRPr>
          </a:p>
          <a:p>
            <a:pPr lvl="1"/>
            <a:r>
              <a:rPr lang="en-US" dirty="0" smtClean="0">
                <a:latin typeface="Garamond"/>
                <a:cs typeface="Garamond"/>
              </a:rPr>
              <a:t>8</a:t>
            </a:r>
            <a:r>
              <a:rPr lang="en-US" dirty="0">
                <a:latin typeface="Garamond"/>
                <a:cs typeface="Garamond"/>
              </a:rPr>
              <a:t>:00-9:00 a.m. in </a:t>
            </a:r>
            <a:r>
              <a:rPr lang="en-US" dirty="0" smtClean="0">
                <a:latin typeface="Garamond"/>
                <a:cs typeface="Garamond"/>
              </a:rPr>
              <a:t>BCEC </a:t>
            </a:r>
            <a:r>
              <a:rPr lang="en-US" dirty="0">
                <a:latin typeface="Garamond"/>
                <a:cs typeface="Garamond"/>
              </a:rPr>
              <a:t>102AB: </a:t>
            </a:r>
            <a:r>
              <a:rPr lang="en-US" b="1" dirty="0">
                <a:latin typeface="Garamond"/>
                <a:cs typeface="Garamond"/>
              </a:rPr>
              <a:t>Open Meeting: Intensive English Programs Dialogue of Current Trends </a:t>
            </a:r>
            <a:endParaRPr lang="en-US" b="1" dirty="0" smtClean="0">
              <a:latin typeface="Garamond"/>
              <a:cs typeface="Garamond"/>
            </a:endParaRPr>
          </a:p>
          <a:p>
            <a:pPr lvl="1"/>
            <a:r>
              <a:rPr lang="en-US" dirty="0" smtClean="0">
                <a:latin typeface="Garamond"/>
                <a:cs typeface="Garamond"/>
              </a:rPr>
              <a:t>2</a:t>
            </a:r>
            <a:r>
              <a:rPr lang="en-US" dirty="0">
                <a:latin typeface="Garamond"/>
                <a:cs typeface="Garamond"/>
              </a:rPr>
              <a:t>:00-3:15 p.m. in </a:t>
            </a:r>
            <a:r>
              <a:rPr lang="en-US" dirty="0" smtClean="0">
                <a:latin typeface="Garamond"/>
                <a:cs typeface="Garamond"/>
              </a:rPr>
              <a:t>BCEC </a:t>
            </a:r>
            <a:r>
              <a:rPr lang="en-US" dirty="0">
                <a:latin typeface="Garamond"/>
                <a:cs typeface="Garamond"/>
              </a:rPr>
              <a:t>257AB: </a:t>
            </a:r>
            <a:r>
              <a:rPr lang="en-US" b="1" dirty="0">
                <a:latin typeface="Garamond"/>
                <a:cs typeface="Garamond"/>
              </a:rPr>
              <a:t>Internal and External Intensive English Programs: Implications for Accreditation </a:t>
            </a:r>
            <a:endParaRPr lang="en-US" b="1" dirty="0" smtClean="0">
              <a:latin typeface="Garamond"/>
              <a:cs typeface="Garamond"/>
            </a:endParaRPr>
          </a:p>
          <a:p>
            <a:r>
              <a:rPr lang="en-US" dirty="0" smtClean="0">
                <a:latin typeface="Garamond"/>
                <a:cs typeface="Garamond"/>
              </a:rPr>
              <a:t>Friday</a:t>
            </a:r>
            <a:r>
              <a:rPr lang="en-US" dirty="0">
                <a:latin typeface="Garamond"/>
                <a:cs typeface="Garamond"/>
              </a:rPr>
              <a:t>, May 29 </a:t>
            </a:r>
            <a:endParaRPr lang="en-US" dirty="0" smtClean="0">
              <a:latin typeface="Garamond"/>
              <a:cs typeface="Garamond"/>
            </a:endParaRPr>
          </a:p>
          <a:p>
            <a:pPr lvl="1"/>
            <a:r>
              <a:rPr lang="en-US" dirty="0" smtClean="0">
                <a:latin typeface="Garamond"/>
                <a:cs typeface="Garamond"/>
              </a:rPr>
              <a:t>8</a:t>
            </a:r>
            <a:r>
              <a:rPr lang="en-US" dirty="0">
                <a:latin typeface="Garamond"/>
                <a:cs typeface="Garamond"/>
              </a:rPr>
              <a:t>:00-9:00 a.m. in </a:t>
            </a:r>
            <a:r>
              <a:rPr lang="en-US" dirty="0" smtClean="0">
                <a:latin typeface="Garamond"/>
                <a:cs typeface="Garamond"/>
              </a:rPr>
              <a:t>BCEC </a:t>
            </a:r>
            <a:r>
              <a:rPr lang="en-US" dirty="0">
                <a:latin typeface="Garamond"/>
                <a:cs typeface="Garamond"/>
              </a:rPr>
              <a:t>254B: </a:t>
            </a:r>
            <a:r>
              <a:rPr lang="en-US" b="1" dirty="0" smtClean="0">
                <a:latin typeface="Garamond"/>
                <a:cs typeface="Garamond"/>
              </a:rPr>
              <a:t>Open </a:t>
            </a:r>
            <a:r>
              <a:rPr lang="en-US" b="1" dirty="0">
                <a:latin typeface="Garamond"/>
                <a:cs typeface="Garamond"/>
              </a:rPr>
              <a:t>Meeting: One Size Does Not Fit All: Accreditation and Administration of Intensive English Programs </a:t>
            </a:r>
            <a:endParaRPr lang="en-US" b="1" dirty="0" smtClean="0">
              <a:latin typeface="Garamond"/>
              <a:cs typeface="Garamond"/>
            </a:endParaRPr>
          </a:p>
          <a:p>
            <a:pPr lvl="1"/>
            <a:r>
              <a:rPr lang="en-US" dirty="0" smtClean="0">
                <a:latin typeface="Garamond"/>
                <a:cs typeface="Garamond"/>
              </a:rPr>
              <a:t>11</a:t>
            </a:r>
            <a:r>
              <a:rPr lang="en-US" dirty="0">
                <a:latin typeface="Garamond"/>
                <a:cs typeface="Garamond"/>
              </a:rPr>
              <a:t>:00 a.m.-12:15 p.m. in BCEC 212: </a:t>
            </a:r>
            <a:r>
              <a:rPr lang="en-US" b="1" dirty="0">
                <a:latin typeface="Garamond"/>
                <a:cs typeface="Garamond"/>
              </a:rPr>
              <a:t>Collaborating for Peace, Justice, and Social Engagement: Rwanda and U.S. Universities, IEPs, and NGOs </a:t>
            </a:r>
            <a:endParaRPr lang="en-US" b="1" dirty="0" smtClean="0">
              <a:latin typeface="Garamond"/>
              <a:cs typeface="Garamond"/>
            </a:endParaRPr>
          </a:p>
          <a:p>
            <a:pPr lvl="1"/>
            <a:r>
              <a:rPr lang="en-US" dirty="0" smtClean="0">
                <a:latin typeface="Garamond"/>
                <a:cs typeface="Garamond"/>
              </a:rPr>
              <a:t>1</a:t>
            </a:r>
            <a:r>
              <a:rPr lang="en-US" dirty="0">
                <a:latin typeface="Garamond"/>
                <a:cs typeface="Garamond"/>
              </a:rPr>
              <a:t>:30-2:30 a.m. in </a:t>
            </a:r>
            <a:r>
              <a:rPr lang="en-US" dirty="0" smtClean="0">
                <a:latin typeface="Garamond"/>
                <a:cs typeface="Garamond"/>
              </a:rPr>
              <a:t>BCEC </a:t>
            </a:r>
            <a:r>
              <a:rPr lang="en-US" dirty="0">
                <a:latin typeface="Garamond"/>
                <a:cs typeface="Garamond"/>
              </a:rPr>
              <a:t>210BC: </a:t>
            </a:r>
            <a:r>
              <a:rPr lang="en-US" b="1" dirty="0">
                <a:latin typeface="Garamond"/>
                <a:cs typeface="Garamond"/>
              </a:rPr>
              <a:t>Immigration Update for Intensive English Programs</a:t>
            </a:r>
          </a:p>
        </p:txBody>
      </p:sp>
    </p:spTree>
    <p:extLst>
      <p:ext uri="{BB962C8B-B14F-4D97-AF65-F5344CB8AC3E}">
        <p14:creationId xmlns:p14="http://schemas.microsoft.com/office/powerpoint/2010/main" val="12475349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6060"/>
            <a:ext cx="8913813" cy="914400"/>
          </a:xfrm>
        </p:spPr>
        <p:txBody>
          <a:bodyPr>
            <a:noAutofit/>
          </a:bodyPr>
          <a:lstStyle/>
          <a:p>
            <a:r>
              <a:rPr lang="en" sz="2000" dirty="0">
                <a:latin typeface="Century Gothic"/>
                <a:ea typeface="Trebuchet MS"/>
                <a:cs typeface="Century Gothic"/>
                <a:sym typeface="Trebuchet MS"/>
              </a:rPr>
              <a:t>Recruitment, Advising, Marketing, and Admissions (RAMA)</a:t>
            </a:r>
            <a:endParaRPr lang="en-US" sz="2000" dirty="0">
              <a:latin typeface="Century Gothic"/>
              <a:cs typeface="Century Gothic"/>
            </a:endParaRPr>
          </a:p>
        </p:txBody>
      </p:sp>
      <p:sp>
        <p:nvSpPr>
          <p:cNvPr id="3" name="Content Placeholder 2"/>
          <p:cNvSpPr>
            <a:spLocks noGrp="1"/>
          </p:cNvSpPr>
          <p:nvPr>
            <p:ph idx="1"/>
          </p:nvPr>
        </p:nvSpPr>
        <p:spPr>
          <a:xfrm>
            <a:off x="1114424" y="1518908"/>
            <a:ext cx="7610476" cy="4747421"/>
          </a:xfrm>
        </p:spPr>
        <p:txBody>
          <a:bodyPr>
            <a:normAutofit/>
          </a:bodyPr>
          <a:lstStyle/>
          <a:p>
            <a:r>
              <a:rPr lang="en-US" dirty="0">
                <a:latin typeface="Garamond"/>
                <a:cs typeface="Garamond"/>
              </a:rPr>
              <a:t>Tuesday, May 26, 1:00-3:00 p.m. in BCEC Hall A: </a:t>
            </a:r>
            <a:r>
              <a:rPr lang="en-US" b="1" dirty="0">
                <a:latin typeface="Garamond"/>
                <a:cs typeface="Garamond"/>
              </a:rPr>
              <a:t>Poster Fair: U.S. Higher Education Partnership Fair </a:t>
            </a:r>
          </a:p>
          <a:p>
            <a:r>
              <a:rPr lang="en-US" dirty="0">
                <a:latin typeface="Garamond"/>
                <a:cs typeface="Garamond"/>
              </a:rPr>
              <a:t>Wednesday, May 27</a:t>
            </a:r>
          </a:p>
          <a:p>
            <a:pPr lvl="1"/>
            <a:r>
              <a:rPr lang="en-US" dirty="0">
                <a:latin typeface="Garamond"/>
                <a:cs typeface="Garamond"/>
              </a:rPr>
              <a:t>8:45-9:45 a.m. in BCEC 254B: </a:t>
            </a:r>
            <a:r>
              <a:rPr lang="en-US" b="1" dirty="0">
                <a:latin typeface="Garamond"/>
                <a:cs typeface="Garamond"/>
              </a:rPr>
              <a:t>Open Meeting: Best Practice Sharing with Sponsors and Host Institutions </a:t>
            </a:r>
          </a:p>
          <a:p>
            <a:pPr lvl="1"/>
            <a:r>
              <a:rPr lang="en-US" dirty="0">
                <a:latin typeface="Garamond"/>
                <a:cs typeface="Garamond"/>
              </a:rPr>
              <a:t>11:15 a.m.-12:45 p.m. </a:t>
            </a:r>
          </a:p>
          <a:p>
            <a:pPr lvl="2"/>
            <a:r>
              <a:rPr lang="en-US" dirty="0">
                <a:latin typeface="Garamond"/>
                <a:cs typeface="Garamond"/>
              </a:rPr>
              <a:t>in BCEC Hall A: </a:t>
            </a:r>
            <a:r>
              <a:rPr lang="en-US" b="1" dirty="0">
                <a:latin typeface="Garamond"/>
                <a:cs typeface="Garamond"/>
              </a:rPr>
              <a:t>Poster Fair: Best Practices in IEM </a:t>
            </a:r>
          </a:p>
          <a:p>
            <a:pPr lvl="2"/>
            <a:r>
              <a:rPr lang="en-US" dirty="0">
                <a:latin typeface="Garamond"/>
                <a:cs typeface="Garamond"/>
              </a:rPr>
              <a:t>In BCEC Hall A: </a:t>
            </a:r>
            <a:r>
              <a:rPr lang="en-US" b="1" dirty="0">
                <a:latin typeface="Garamond"/>
                <a:cs typeface="Garamond"/>
              </a:rPr>
              <a:t>Poster Fair: Enrolling More Sponsored Students </a:t>
            </a:r>
          </a:p>
        </p:txBody>
      </p:sp>
    </p:spTree>
    <p:extLst>
      <p:ext uri="{BB962C8B-B14F-4D97-AF65-F5344CB8AC3E}">
        <p14:creationId xmlns:p14="http://schemas.microsoft.com/office/powerpoint/2010/main" val="18456721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6060"/>
            <a:ext cx="8913813" cy="914400"/>
          </a:xfrm>
        </p:spPr>
        <p:txBody>
          <a:bodyPr>
            <a:noAutofit/>
          </a:bodyPr>
          <a:lstStyle/>
          <a:p>
            <a:r>
              <a:rPr lang="en" sz="2000" dirty="0">
                <a:latin typeface="Century Gothic"/>
                <a:ea typeface="Trebuchet MS"/>
                <a:cs typeface="Century Gothic"/>
                <a:sym typeface="Trebuchet MS"/>
              </a:rPr>
              <a:t>Recruitment, Advising, Marketing, and Admissions (RAMA)</a:t>
            </a:r>
            <a:endParaRPr lang="en-US" sz="2000" dirty="0">
              <a:latin typeface="Century Gothic"/>
              <a:cs typeface="Century Gothic"/>
            </a:endParaRPr>
          </a:p>
        </p:txBody>
      </p:sp>
      <p:sp>
        <p:nvSpPr>
          <p:cNvPr id="3" name="Content Placeholder 2"/>
          <p:cNvSpPr>
            <a:spLocks noGrp="1"/>
          </p:cNvSpPr>
          <p:nvPr>
            <p:ph idx="1"/>
          </p:nvPr>
        </p:nvSpPr>
        <p:spPr>
          <a:xfrm>
            <a:off x="1114424" y="1518908"/>
            <a:ext cx="7610476" cy="4747421"/>
          </a:xfrm>
        </p:spPr>
        <p:txBody>
          <a:bodyPr>
            <a:normAutofit fontScale="92500" lnSpcReduction="10000"/>
          </a:bodyPr>
          <a:lstStyle/>
          <a:p>
            <a:r>
              <a:rPr lang="en-US" dirty="0">
                <a:latin typeface="Garamond"/>
                <a:cs typeface="Garamond"/>
              </a:rPr>
              <a:t>Thursday, May 28</a:t>
            </a:r>
          </a:p>
          <a:p>
            <a:pPr lvl="1"/>
            <a:r>
              <a:rPr lang="en-US" dirty="0">
                <a:latin typeface="Garamond"/>
                <a:cs typeface="Garamond"/>
              </a:rPr>
              <a:t>9:30-10:30 a.m. in BCEC 102AB: </a:t>
            </a:r>
            <a:r>
              <a:rPr lang="en-US" b="1" dirty="0">
                <a:latin typeface="Garamond"/>
                <a:cs typeface="Garamond"/>
              </a:rPr>
              <a:t>Open Meeting: Recruitment from U.S. High Schools and the SEVIS Transfer Process </a:t>
            </a:r>
          </a:p>
          <a:p>
            <a:pPr lvl="1"/>
            <a:r>
              <a:rPr lang="en-US" dirty="0">
                <a:latin typeface="Garamond"/>
                <a:cs typeface="Garamond"/>
              </a:rPr>
              <a:t>10:00-12:00 a.m. in BCEC Hall A: </a:t>
            </a:r>
            <a:r>
              <a:rPr lang="en-US" b="1" dirty="0">
                <a:latin typeface="Garamond"/>
                <a:cs typeface="Garamond"/>
              </a:rPr>
              <a:t>Poster Fair: Country Fair (</a:t>
            </a:r>
            <a:r>
              <a:rPr lang="en-US" b="1" dirty="0" err="1">
                <a:latin typeface="Garamond"/>
                <a:cs typeface="Garamond"/>
              </a:rPr>
              <a:t>EducationUSA</a:t>
            </a:r>
            <a:r>
              <a:rPr lang="en-US" b="1" dirty="0">
                <a:latin typeface="Garamond"/>
                <a:cs typeface="Garamond"/>
              </a:rPr>
              <a:t> and affiliated offices) </a:t>
            </a:r>
          </a:p>
          <a:p>
            <a:pPr lvl="1"/>
            <a:r>
              <a:rPr lang="en-US" dirty="0">
                <a:latin typeface="Garamond"/>
                <a:cs typeface="Garamond"/>
              </a:rPr>
              <a:t>11:00 a.m.-12:00 p.m. in BCEC 254B: </a:t>
            </a:r>
            <a:r>
              <a:rPr lang="en-US" b="1" dirty="0">
                <a:latin typeface="Garamond"/>
                <a:cs typeface="Garamond"/>
              </a:rPr>
              <a:t>Open Meeting: Sponsored Program Administration Roundtable </a:t>
            </a:r>
          </a:p>
          <a:p>
            <a:pPr lvl="1"/>
            <a:r>
              <a:rPr lang="en-US" dirty="0">
                <a:latin typeface="Garamond"/>
                <a:cs typeface="Garamond"/>
              </a:rPr>
              <a:t>2:00-3:00 p.m. in BCEC 254B: </a:t>
            </a:r>
            <a:r>
              <a:rPr lang="en-US" b="1" dirty="0">
                <a:latin typeface="Garamond"/>
                <a:cs typeface="Garamond"/>
              </a:rPr>
              <a:t>Open Meeting: A Dialogue on Recruiting International Students at U.S. Community Colleges </a:t>
            </a:r>
          </a:p>
          <a:p>
            <a:pPr lvl="1"/>
            <a:r>
              <a:rPr lang="en-US" dirty="0">
                <a:latin typeface="Garamond"/>
                <a:cs typeface="Garamond"/>
              </a:rPr>
              <a:t>2:00-3:30 p.m. in BCEC Hall A: </a:t>
            </a:r>
            <a:r>
              <a:rPr lang="en-US" b="1" dirty="0">
                <a:latin typeface="Garamond"/>
                <a:cs typeface="Garamond"/>
              </a:rPr>
              <a:t>Poster Fair: Supporting Outreach and Engagement with Alumni </a:t>
            </a:r>
          </a:p>
          <a:p>
            <a:r>
              <a:rPr lang="en-US" dirty="0">
                <a:latin typeface="Garamond"/>
                <a:cs typeface="Garamond"/>
              </a:rPr>
              <a:t>Friday, May 29 </a:t>
            </a:r>
          </a:p>
          <a:p>
            <a:pPr lvl="1"/>
            <a:r>
              <a:rPr lang="en-US" dirty="0">
                <a:latin typeface="Garamond"/>
                <a:cs typeface="Garamond"/>
              </a:rPr>
              <a:t>9:00-10:30 a.m. in BCEC Hall A: </a:t>
            </a:r>
            <a:r>
              <a:rPr lang="en-US" b="1" dirty="0">
                <a:latin typeface="Garamond"/>
                <a:cs typeface="Garamond"/>
              </a:rPr>
              <a:t>Poster Fair: Uses of Technology and Social Media in International Education </a:t>
            </a:r>
          </a:p>
          <a:p>
            <a:pPr lvl="1"/>
            <a:r>
              <a:rPr lang="en-US" dirty="0">
                <a:latin typeface="Garamond"/>
                <a:cs typeface="Garamond"/>
              </a:rPr>
              <a:t>9:30-10:30 a.m. in BCEC 254B: </a:t>
            </a:r>
            <a:r>
              <a:rPr lang="en-US" b="1" dirty="0">
                <a:latin typeface="Garamond"/>
                <a:cs typeface="Garamond"/>
              </a:rPr>
              <a:t>Open Meeting: Return on Investment for International Education Initiatives</a:t>
            </a:r>
          </a:p>
        </p:txBody>
      </p:sp>
    </p:spTree>
    <p:extLst>
      <p:ext uri="{BB962C8B-B14F-4D97-AF65-F5344CB8AC3E}">
        <p14:creationId xmlns:p14="http://schemas.microsoft.com/office/powerpoint/2010/main" val="12810637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Involvement</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421973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6060"/>
            <a:ext cx="8913813" cy="914400"/>
          </a:xfrm>
        </p:spPr>
        <p:txBody>
          <a:bodyPr>
            <a:noAutofit/>
          </a:bodyPr>
          <a:lstStyle/>
          <a:p>
            <a:r>
              <a:rPr lang="en-US" sz="2400" dirty="0" smtClean="0"/>
              <a:t>National Level</a:t>
            </a:r>
            <a:endParaRPr lang="en-US" sz="2400" dirty="0"/>
          </a:p>
        </p:txBody>
      </p:sp>
      <p:sp>
        <p:nvSpPr>
          <p:cNvPr id="3" name="Content Placeholder 2"/>
          <p:cNvSpPr>
            <a:spLocks noGrp="1"/>
          </p:cNvSpPr>
          <p:nvPr>
            <p:ph idx="1"/>
          </p:nvPr>
        </p:nvSpPr>
        <p:spPr>
          <a:xfrm>
            <a:off x="1114424" y="1518908"/>
            <a:ext cx="7610476" cy="5028109"/>
          </a:xfrm>
        </p:spPr>
        <p:txBody>
          <a:bodyPr>
            <a:normAutofit fontScale="70000" lnSpcReduction="20000"/>
          </a:bodyPr>
          <a:lstStyle/>
          <a:p>
            <a:r>
              <a:rPr lang="en-US" dirty="0">
                <a:latin typeface="Garamond"/>
                <a:cs typeface="Garamond"/>
              </a:rPr>
              <a:t>Conference </a:t>
            </a:r>
            <a:r>
              <a:rPr lang="en-US" dirty="0" smtClean="0">
                <a:latin typeface="Garamond"/>
                <a:cs typeface="Garamond"/>
              </a:rPr>
              <a:t>Activities</a:t>
            </a:r>
          </a:p>
          <a:p>
            <a:pPr lvl="1"/>
            <a:r>
              <a:rPr lang="en-US" dirty="0" smtClean="0">
                <a:latin typeface="Garamond"/>
                <a:cs typeface="Garamond"/>
              </a:rPr>
              <a:t>Submit </a:t>
            </a:r>
            <a:r>
              <a:rPr lang="en-US" dirty="0">
                <a:latin typeface="Garamond"/>
                <a:cs typeface="Garamond"/>
              </a:rPr>
              <a:t>p</a:t>
            </a:r>
            <a:r>
              <a:rPr lang="en-US" dirty="0" smtClean="0">
                <a:latin typeface="Garamond"/>
                <a:cs typeface="Garamond"/>
              </a:rPr>
              <a:t>roposals </a:t>
            </a:r>
            <a:r>
              <a:rPr lang="en-US" dirty="0">
                <a:latin typeface="Garamond"/>
                <a:cs typeface="Garamond"/>
              </a:rPr>
              <a:t>for </a:t>
            </a:r>
            <a:r>
              <a:rPr lang="en-US" dirty="0" smtClean="0">
                <a:latin typeface="Garamond"/>
                <a:cs typeface="Garamond"/>
              </a:rPr>
              <a:t>the </a:t>
            </a:r>
            <a:r>
              <a:rPr lang="en-US" dirty="0">
                <a:latin typeface="Garamond"/>
                <a:cs typeface="Garamond"/>
              </a:rPr>
              <a:t>2016 NAFSA Annual Conference in Denver, Colorado </a:t>
            </a:r>
            <a:endParaRPr lang="en-US" dirty="0" smtClean="0">
              <a:latin typeface="Garamond"/>
              <a:cs typeface="Garamond"/>
            </a:endParaRPr>
          </a:p>
          <a:p>
            <a:pPr lvl="2"/>
            <a:r>
              <a:rPr lang="en-US" dirty="0">
                <a:latin typeface="Garamond"/>
                <a:cs typeface="Garamond"/>
              </a:rPr>
              <a:t>Session and workshop proposals are due August 3, 2015 </a:t>
            </a:r>
          </a:p>
          <a:p>
            <a:pPr lvl="2"/>
            <a:r>
              <a:rPr lang="en-US" dirty="0" smtClean="0">
                <a:latin typeface="Garamond"/>
                <a:cs typeface="Garamond"/>
              </a:rPr>
              <a:t>Poster </a:t>
            </a:r>
            <a:r>
              <a:rPr lang="en-US" dirty="0">
                <a:latin typeface="Garamond"/>
                <a:cs typeface="Garamond"/>
              </a:rPr>
              <a:t>proposals are due December 14, 2015 </a:t>
            </a:r>
            <a:endParaRPr lang="en-US" dirty="0" smtClean="0">
              <a:latin typeface="Garamond"/>
              <a:cs typeface="Garamond"/>
            </a:endParaRPr>
          </a:p>
          <a:p>
            <a:pPr lvl="1"/>
            <a:r>
              <a:rPr lang="en-US" dirty="0" smtClean="0">
                <a:latin typeface="Garamond"/>
                <a:cs typeface="Garamond"/>
              </a:rPr>
              <a:t>Volunteering </a:t>
            </a:r>
            <a:r>
              <a:rPr lang="en-US" dirty="0">
                <a:latin typeface="Garamond"/>
                <a:cs typeface="Garamond"/>
              </a:rPr>
              <a:t>(AC positions available late March) </a:t>
            </a:r>
            <a:endParaRPr lang="en-US" dirty="0" smtClean="0">
              <a:latin typeface="Garamond"/>
              <a:cs typeface="Garamond"/>
            </a:endParaRPr>
          </a:p>
          <a:p>
            <a:pPr lvl="1"/>
            <a:r>
              <a:rPr lang="en-US" dirty="0" smtClean="0">
                <a:latin typeface="Garamond"/>
                <a:cs typeface="Garamond"/>
              </a:rPr>
              <a:t>Networking receptions</a:t>
            </a:r>
            <a:r>
              <a:rPr lang="en-US" dirty="0">
                <a:latin typeface="Garamond"/>
                <a:cs typeface="Garamond"/>
              </a:rPr>
              <a:t>, </a:t>
            </a:r>
            <a:r>
              <a:rPr lang="en-US" dirty="0" smtClean="0">
                <a:latin typeface="Garamond"/>
                <a:cs typeface="Garamond"/>
              </a:rPr>
              <a:t>mentoring/buddy </a:t>
            </a:r>
            <a:r>
              <a:rPr lang="en-US" dirty="0">
                <a:latin typeface="Garamond"/>
                <a:cs typeface="Garamond"/>
              </a:rPr>
              <a:t>p</a:t>
            </a:r>
            <a:r>
              <a:rPr lang="en-US" dirty="0" smtClean="0">
                <a:latin typeface="Garamond"/>
                <a:cs typeface="Garamond"/>
              </a:rPr>
              <a:t>rogram</a:t>
            </a:r>
            <a:r>
              <a:rPr lang="en-US" dirty="0">
                <a:latin typeface="Garamond"/>
                <a:cs typeface="Garamond"/>
              </a:rPr>
              <a:t>, </a:t>
            </a:r>
            <a:r>
              <a:rPr lang="en-US" dirty="0" smtClean="0">
                <a:latin typeface="Garamond"/>
                <a:cs typeface="Garamond"/>
              </a:rPr>
              <a:t>open </a:t>
            </a:r>
            <a:r>
              <a:rPr lang="en-US" dirty="0">
                <a:latin typeface="Garamond"/>
                <a:cs typeface="Garamond"/>
              </a:rPr>
              <a:t>m</a:t>
            </a:r>
            <a:r>
              <a:rPr lang="en-US" dirty="0" smtClean="0">
                <a:latin typeface="Garamond"/>
                <a:cs typeface="Garamond"/>
              </a:rPr>
              <a:t>eetings </a:t>
            </a:r>
          </a:p>
          <a:p>
            <a:pPr lvl="1"/>
            <a:r>
              <a:rPr lang="en-US" dirty="0" smtClean="0">
                <a:latin typeface="Garamond"/>
                <a:cs typeface="Garamond"/>
              </a:rPr>
              <a:t>Proposal review </a:t>
            </a:r>
          </a:p>
          <a:p>
            <a:r>
              <a:rPr lang="en-US" dirty="0" smtClean="0">
                <a:latin typeface="Garamond"/>
                <a:cs typeface="Garamond"/>
              </a:rPr>
              <a:t>Training </a:t>
            </a:r>
          </a:p>
          <a:p>
            <a:pPr lvl="1"/>
            <a:r>
              <a:rPr lang="en-US" dirty="0" smtClean="0">
                <a:latin typeface="Garamond"/>
                <a:cs typeface="Garamond"/>
              </a:rPr>
              <a:t>Trainer </a:t>
            </a:r>
            <a:r>
              <a:rPr lang="en-US" dirty="0">
                <a:latin typeface="Garamond"/>
                <a:cs typeface="Garamond"/>
              </a:rPr>
              <a:t>Corps (Applications </a:t>
            </a:r>
            <a:r>
              <a:rPr lang="en-US" dirty="0" smtClean="0">
                <a:latin typeface="Garamond"/>
                <a:cs typeface="Garamond"/>
              </a:rPr>
              <a:t>open in </a:t>
            </a:r>
            <a:r>
              <a:rPr lang="en-US" dirty="0">
                <a:latin typeface="Garamond"/>
                <a:cs typeface="Garamond"/>
              </a:rPr>
              <a:t>November 2015) </a:t>
            </a:r>
            <a:endParaRPr lang="en-US" dirty="0" smtClean="0">
              <a:latin typeface="Garamond"/>
              <a:cs typeface="Garamond"/>
            </a:endParaRPr>
          </a:p>
          <a:p>
            <a:pPr lvl="1"/>
            <a:r>
              <a:rPr lang="en-US" dirty="0" smtClean="0">
                <a:latin typeface="Garamond"/>
                <a:cs typeface="Garamond"/>
              </a:rPr>
              <a:t>Training </a:t>
            </a:r>
            <a:r>
              <a:rPr lang="en-US" dirty="0">
                <a:latin typeface="Garamond"/>
                <a:cs typeface="Garamond"/>
              </a:rPr>
              <a:t>at all levels, </a:t>
            </a:r>
            <a:r>
              <a:rPr lang="en-US" dirty="0" smtClean="0">
                <a:latin typeface="Garamond"/>
                <a:cs typeface="Garamond"/>
              </a:rPr>
              <a:t>curriculum development, </a:t>
            </a:r>
            <a:r>
              <a:rPr lang="en-US" dirty="0">
                <a:latin typeface="Garamond"/>
                <a:cs typeface="Garamond"/>
              </a:rPr>
              <a:t>and revision, </a:t>
            </a:r>
            <a:r>
              <a:rPr lang="en-US" dirty="0" smtClean="0">
                <a:latin typeface="Garamond"/>
                <a:cs typeface="Garamond"/>
              </a:rPr>
              <a:t>etc. </a:t>
            </a:r>
          </a:p>
          <a:p>
            <a:r>
              <a:rPr lang="en-US" dirty="0" smtClean="0">
                <a:latin typeface="Garamond"/>
                <a:cs typeface="Garamond"/>
              </a:rPr>
              <a:t>Publishing </a:t>
            </a:r>
            <a:r>
              <a:rPr lang="en-US" dirty="0">
                <a:latin typeface="Garamond"/>
                <a:cs typeface="Garamond"/>
              </a:rPr>
              <a:t>and Presenting </a:t>
            </a:r>
            <a:endParaRPr lang="en-US" dirty="0" smtClean="0">
              <a:latin typeface="Garamond"/>
              <a:cs typeface="Garamond"/>
            </a:endParaRPr>
          </a:p>
          <a:p>
            <a:pPr lvl="1"/>
            <a:r>
              <a:rPr lang="en-US" dirty="0" smtClean="0">
                <a:latin typeface="Garamond"/>
                <a:cs typeface="Garamond"/>
              </a:rPr>
              <a:t>IEM </a:t>
            </a:r>
            <a:r>
              <a:rPr lang="en-US" dirty="0">
                <a:latin typeface="Garamond"/>
                <a:cs typeface="Garamond"/>
              </a:rPr>
              <a:t>Spotlight (Authorship and Subcommittee roles) </a:t>
            </a:r>
            <a:endParaRPr lang="en-US" dirty="0" smtClean="0">
              <a:latin typeface="Garamond"/>
              <a:cs typeface="Garamond"/>
            </a:endParaRPr>
          </a:p>
          <a:p>
            <a:pPr lvl="1"/>
            <a:r>
              <a:rPr lang="en-US" dirty="0" smtClean="0">
                <a:latin typeface="Garamond"/>
                <a:cs typeface="Garamond"/>
              </a:rPr>
              <a:t>SIM (Contribute </a:t>
            </a:r>
            <a:r>
              <a:rPr lang="en-US" dirty="0">
                <a:latin typeface="Garamond"/>
                <a:cs typeface="Garamond"/>
              </a:rPr>
              <a:t>to NAFSA Resources) </a:t>
            </a:r>
            <a:endParaRPr lang="en-US" dirty="0" smtClean="0">
              <a:latin typeface="Garamond"/>
              <a:cs typeface="Garamond"/>
            </a:endParaRPr>
          </a:p>
          <a:p>
            <a:pPr lvl="1"/>
            <a:r>
              <a:rPr lang="en-US" dirty="0" smtClean="0">
                <a:latin typeface="Garamond"/>
                <a:cs typeface="Garamond"/>
              </a:rPr>
              <a:t>Collegial conversations </a:t>
            </a:r>
            <a:r>
              <a:rPr lang="en-US" dirty="0">
                <a:latin typeface="Garamond"/>
                <a:cs typeface="Garamond"/>
              </a:rPr>
              <a:t>(suggest topics/lead), </a:t>
            </a:r>
            <a:r>
              <a:rPr lang="en-US" dirty="0" smtClean="0">
                <a:latin typeface="Garamond"/>
                <a:cs typeface="Garamond"/>
              </a:rPr>
              <a:t>forums</a:t>
            </a:r>
            <a:r>
              <a:rPr lang="en-US" dirty="0">
                <a:latin typeface="Garamond"/>
                <a:cs typeface="Garamond"/>
              </a:rPr>
              <a:t>, </a:t>
            </a:r>
            <a:r>
              <a:rPr lang="en-US" dirty="0" smtClean="0">
                <a:latin typeface="Garamond"/>
                <a:cs typeface="Garamond"/>
              </a:rPr>
              <a:t>and </a:t>
            </a:r>
            <a:r>
              <a:rPr lang="en-US" dirty="0" err="1" smtClean="0">
                <a:latin typeface="Garamond"/>
                <a:cs typeface="Garamond"/>
              </a:rPr>
              <a:t>listservs</a:t>
            </a:r>
            <a:r>
              <a:rPr lang="en-US" dirty="0" smtClean="0">
                <a:latin typeface="Garamond"/>
                <a:cs typeface="Garamond"/>
              </a:rPr>
              <a:t> </a:t>
            </a:r>
          </a:p>
          <a:p>
            <a:r>
              <a:rPr lang="en-US" dirty="0" smtClean="0">
                <a:latin typeface="Garamond"/>
                <a:cs typeface="Garamond"/>
              </a:rPr>
              <a:t>Leadership </a:t>
            </a:r>
            <a:r>
              <a:rPr lang="en-US" dirty="0">
                <a:latin typeface="Garamond"/>
                <a:cs typeface="Garamond"/>
              </a:rPr>
              <a:t>Positions </a:t>
            </a:r>
            <a:endParaRPr lang="en-US" dirty="0" smtClean="0">
              <a:latin typeface="Garamond"/>
              <a:cs typeface="Garamond"/>
            </a:endParaRPr>
          </a:p>
          <a:p>
            <a:pPr lvl="1"/>
            <a:r>
              <a:rPr lang="en-US" dirty="0" smtClean="0">
                <a:latin typeface="Garamond"/>
                <a:cs typeface="Garamond"/>
              </a:rPr>
              <a:t>Open-elected: Board </a:t>
            </a:r>
            <a:r>
              <a:rPr lang="en-US" dirty="0">
                <a:latin typeface="Garamond"/>
                <a:cs typeface="Garamond"/>
              </a:rPr>
              <a:t>of </a:t>
            </a:r>
            <a:r>
              <a:rPr lang="en-US" dirty="0" smtClean="0">
                <a:latin typeface="Garamond"/>
                <a:cs typeface="Garamond"/>
              </a:rPr>
              <a:t>Directors and Knowledge Community Chairs</a:t>
            </a:r>
          </a:p>
          <a:p>
            <a:pPr lvl="1"/>
            <a:r>
              <a:rPr lang="en-US" dirty="0" smtClean="0">
                <a:latin typeface="Garamond"/>
                <a:cs typeface="Garamond"/>
              </a:rPr>
              <a:t>Appointed: </a:t>
            </a:r>
            <a:r>
              <a:rPr lang="en-US" dirty="0">
                <a:latin typeface="Garamond"/>
                <a:cs typeface="Garamond"/>
              </a:rPr>
              <a:t>Committees and </a:t>
            </a:r>
            <a:r>
              <a:rPr lang="en-US" dirty="0" smtClean="0">
                <a:latin typeface="Garamond"/>
                <a:cs typeface="Garamond"/>
              </a:rPr>
              <a:t>subcommittees </a:t>
            </a:r>
            <a:r>
              <a:rPr lang="en-US" dirty="0">
                <a:latin typeface="Garamond"/>
                <a:cs typeface="Garamond"/>
              </a:rPr>
              <a:t>(August 2015 at </a:t>
            </a:r>
            <a:r>
              <a:rPr lang="en-US" dirty="0" err="1">
                <a:latin typeface="Garamond"/>
                <a:cs typeface="Garamond"/>
              </a:rPr>
              <a:t>www.nafsa.org</a:t>
            </a:r>
            <a:r>
              <a:rPr lang="en-US" dirty="0">
                <a:latin typeface="Garamond"/>
                <a:cs typeface="Garamond"/>
              </a:rPr>
              <a:t>/</a:t>
            </a:r>
            <a:r>
              <a:rPr lang="en-US" dirty="0" err="1">
                <a:latin typeface="Garamond"/>
                <a:cs typeface="Garamond"/>
              </a:rPr>
              <a:t>openpositions</a:t>
            </a:r>
            <a:r>
              <a:rPr lang="en-US" dirty="0">
                <a:latin typeface="Garamond"/>
                <a:cs typeface="Garamond"/>
              </a:rPr>
              <a:t>) </a:t>
            </a:r>
            <a:endParaRPr lang="en-US" dirty="0" smtClean="0">
              <a:latin typeface="Garamond"/>
              <a:cs typeface="Garamond"/>
            </a:endParaRPr>
          </a:p>
          <a:p>
            <a:pPr lvl="1"/>
            <a:r>
              <a:rPr lang="en-US" dirty="0" smtClean="0">
                <a:latin typeface="Garamond"/>
                <a:cs typeface="Garamond"/>
                <a:hlinkClick r:id="rId2"/>
              </a:rPr>
              <a:t>Profile </a:t>
            </a:r>
            <a:r>
              <a:rPr lang="en-US" dirty="0">
                <a:latin typeface="Garamond"/>
                <a:cs typeface="Garamond"/>
                <a:hlinkClick r:id="rId2"/>
              </a:rPr>
              <a:t>of Interests, Experience and Expertise (</a:t>
            </a:r>
            <a:r>
              <a:rPr lang="en-US" dirty="0" smtClean="0">
                <a:latin typeface="Garamond"/>
                <a:cs typeface="Garamond"/>
                <a:hlinkClick r:id="rId2"/>
              </a:rPr>
              <a:t>PIEE)</a:t>
            </a:r>
            <a:endParaRPr lang="en-US" dirty="0">
              <a:latin typeface="Garamond"/>
              <a:cs typeface="Garamond"/>
            </a:endParaRPr>
          </a:p>
        </p:txBody>
      </p:sp>
    </p:spTree>
    <p:extLst>
      <p:ext uri="{BB962C8B-B14F-4D97-AF65-F5344CB8AC3E}">
        <p14:creationId xmlns:p14="http://schemas.microsoft.com/office/powerpoint/2010/main" val="42226151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6060"/>
            <a:ext cx="8913813" cy="914400"/>
          </a:xfrm>
        </p:spPr>
        <p:txBody>
          <a:bodyPr>
            <a:noAutofit/>
          </a:bodyPr>
          <a:lstStyle/>
          <a:p>
            <a:r>
              <a:rPr lang="en-US" sz="2400" dirty="0" smtClean="0"/>
              <a:t>Regional Level</a:t>
            </a:r>
            <a:endParaRPr lang="en-US" sz="2400" dirty="0"/>
          </a:p>
        </p:txBody>
      </p:sp>
      <p:sp>
        <p:nvSpPr>
          <p:cNvPr id="3" name="Content Placeholder 2"/>
          <p:cNvSpPr>
            <a:spLocks noGrp="1"/>
          </p:cNvSpPr>
          <p:nvPr>
            <p:ph idx="1"/>
          </p:nvPr>
        </p:nvSpPr>
        <p:spPr>
          <a:xfrm>
            <a:off x="1114424" y="1518908"/>
            <a:ext cx="7610476" cy="5028109"/>
          </a:xfrm>
        </p:spPr>
        <p:txBody>
          <a:bodyPr>
            <a:normAutofit fontScale="77500" lnSpcReduction="20000"/>
          </a:bodyPr>
          <a:lstStyle/>
          <a:p>
            <a:r>
              <a:rPr lang="en-US" dirty="0">
                <a:latin typeface="Garamond"/>
                <a:cs typeface="Garamond"/>
              </a:rPr>
              <a:t>Regional Activities</a:t>
            </a:r>
          </a:p>
          <a:p>
            <a:pPr lvl="1"/>
            <a:r>
              <a:rPr lang="en-US" dirty="0">
                <a:latin typeface="Garamond"/>
                <a:cs typeface="Garamond"/>
              </a:rPr>
              <a:t>Fall conference and state conferences </a:t>
            </a:r>
          </a:p>
          <a:p>
            <a:pPr lvl="1"/>
            <a:r>
              <a:rPr lang="en-US" dirty="0" err="1">
                <a:latin typeface="Garamond"/>
                <a:cs typeface="Garamond"/>
              </a:rPr>
              <a:t>Listservs</a:t>
            </a:r>
            <a:r>
              <a:rPr lang="en-US" dirty="0">
                <a:latin typeface="Garamond"/>
                <a:cs typeface="Garamond"/>
              </a:rPr>
              <a:t> </a:t>
            </a:r>
          </a:p>
          <a:p>
            <a:pPr lvl="1"/>
            <a:r>
              <a:rPr lang="en-US" dirty="0">
                <a:latin typeface="Garamond"/>
                <a:cs typeface="Garamond"/>
              </a:rPr>
              <a:t>Travel grants for NAFSA events </a:t>
            </a:r>
          </a:p>
          <a:p>
            <a:pPr lvl="1"/>
            <a:r>
              <a:rPr lang="en-US" dirty="0">
                <a:latin typeface="Garamond"/>
                <a:cs typeface="Garamond"/>
              </a:rPr>
              <a:t>Advocacy and career development programs </a:t>
            </a:r>
          </a:p>
          <a:p>
            <a:r>
              <a:rPr lang="en-US" dirty="0">
                <a:latin typeface="Garamond"/>
                <a:cs typeface="Garamond"/>
              </a:rPr>
              <a:t>What Regional Involvement Can Give You</a:t>
            </a:r>
          </a:p>
          <a:p>
            <a:pPr lvl="1"/>
            <a:r>
              <a:rPr lang="en-US" dirty="0">
                <a:latin typeface="Garamond"/>
                <a:cs typeface="Garamond"/>
              </a:rPr>
              <a:t>Leadership skills as a team member or volunteer </a:t>
            </a:r>
          </a:p>
          <a:p>
            <a:pPr lvl="1"/>
            <a:r>
              <a:rPr lang="en-US" dirty="0">
                <a:latin typeface="Garamond"/>
                <a:cs typeface="Garamond"/>
              </a:rPr>
              <a:t>A great network for sharing ideas and developing your career </a:t>
            </a:r>
          </a:p>
          <a:p>
            <a:pPr lvl="1"/>
            <a:r>
              <a:rPr lang="en-US" dirty="0">
                <a:latin typeface="Garamond"/>
                <a:cs typeface="Garamond"/>
              </a:rPr>
              <a:t>A way to keep the NAFSA spirit alive all year long! </a:t>
            </a:r>
          </a:p>
          <a:p>
            <a:r>
              <a:rPr lang="en-US" dirty="0">
                <a:latin typeface="Garamond"/>
                <a:cs typeface="Garamond"/>
              </a:rPr>
              <a:t>How You Can Get Involved: </a:t>
            </a:r>
          </a:p>
          <a:p>
            <a:pPr lvl="1"/>
            <a:r>
              <a:rPr lang="en-US" dirty="0">
                <a:latin typeface="Garamond"/>
                <a:cs typeface="Garamond"/>
              </a:rPr>
              <a:t>Volunteer at a regional or state conference and all year round </a:t>
            </a:r>
          </a:p>
          <a:p>
            <a:pPr lvl="1"/>
            <a:r>
              <a:rPr lang="en-US" dirty="0">
                <a:latin typeface="Garamond"/>
                <a:cs typeface="Garamond"/>
              </a:rPr>
              <a:t>Present at a conference </a:t>
            </a:r>
          </a:p>
          <a:p>
            <a:pPr lvl="1"/>
            <a:r>
              <a:rPr lang="en-US" dirty="0">
                <a:latin typeface="Garamond"/>
                <a:cs typeface="Garamond"/>
              </a:rPr>
              <a:t>Represent your state at Advocacy Day </a:t>
            </a:r>
          </a:p>
          <a:p>
            <a:pPr lvl="1"/>
            <a:r>
              <a:rPr lang="en-US" dirty="0">
                <a:latin typeface="Garamond"/>
                <a:cs typeface="Garamond"/>
              </a:rPr>
              <a:t>Join the leadership team </a:t>
            </a:r>
          </a:p>
          <a:p>
            <a:pPr lvl="2"/>
            <a:r>
              <a:rPr lang="en-US" dirty="0">
                <a:latin typeface="Garamond"/>
                <a:cs typeface="Garamond"/>
              </a:rPr>
              <a:t>Positions vary by region and can include the regional chair stream, communications and marketing, conference planning, KC liaisons, development, treasurer, membership chair, community college liaison, and regulations </a:t>
            </a:r>
            <a:r>
              <a:rPr lang="en-US" dirty="0" err="1">
                <a:latin typeface="Garamond"/>
                <a:cs typeface="Garamond"/>
              </a:rPr>
              <a:t>omsbud</a:t>
            </a:r>
            <a:r>
              <a:rPr lang="en-US" dirty="0">
                <a:latin typeface="Garamond"/>
                <a:cs typeface="Garamond"/>
              </a:rPr>
              <a:t>. </a:t>
            </a:r>
          </a:p>
          <a:p>
            <a:r>
              <a:rPr lang="en-US" b="1" dirty="0">
                <a:latin typeface="Garamond"/>
                <a:cs typeface="Garamond"/>
              </a:rPr>
              <a:t>Get involved with your region now: Regional Updates on Wednesday at 5:30 p.m.</a:t>
            </a:r>
          </a:p>
        </p:txBody>
      </p:sp>
      <p:pic>
        <p:nvPicPr>
          <p:cNvPr id="4" name="Shape 101"/>
          <p:cNvPicPr preferRelativeResize="0"/>
          <p:nvPr/>
        </p:nvPicPr>
        <p:blipFill>
          <a:blip r:embed="rId2">
            <a:alphaModFix/>
          </a:blip>
          <a:stretch>
            <a:fillRect/>
          </a:stretch>
        </p:blipFill>
        <p:spPr>
          <a:xfrm>
            <a:off x="5316576" y="1370460"/>
            <a:ext cx="3683401" cy="2074805"/>
          </a:xfrm>
          <a:prstGeom prst="rect">
            <a:avLst/>
          </a:prstGeom>
          <a:noFill/>
          <a:ln>
            <a:noFill/>
          </a:ln>
        </p:spPr>
      </p:pic>
    </p:spTree>
    <p:extLst>
      <p:ext uri="{BB962C8B-B14F-4D97-AF65-F5344CB8AC3E}">
        <p14:creationId xmlns:p14="http://schemas.microsoft.com/office/powerpoint/2010/main" val="42226151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Presenters</a:t>
            </a:r>
            <a:endParaRPr lang="en-US" dirty="0"/>
          </a:p>
        </p:txBody>
      </p:sp>
      <p:sp>
        <p:nvSpPr>
          <p:cNvPr id="3" name="Content Placeholder 2"/>
          <p:cNvSpPr>
            <a:spLocks noGrp="1"/>
          </p:cNvSpPr>
          <p:nvPr>
            <p:ph idx="1"/>
          </p:nvPr>
        </p:nvSpPr>
        <p:spPr>
          <a:xfrm>
            <a:off x="3535178" y="2598505"/>
            <a:ext cx="5905056" cy="3938361"/>
          </a:xfrm>
        </p:spPr>
        <p:txBody>
          <a:bodyPr>
            <a:normAutofit/>
          </a:bodyPr>
          <a:lstStyle/>
          <a:p>
            <a:pPr>
              <a:spcBef>
                <a:spcPts val="0"/>
              </a:spcBef>
              <a:buNone/>
            </a:pPr>
            <a:r>
              <a:rPr lang="en" sz="1800" b="1" dirty="0">
                <a:latin typeface="Garamond"/>
                <a:ea typeface="Trebuchet MS"/>
                <a:cs typeface="Garamond"/>
                <a:sym typeface="Trebuchet MS"/>
              </a:rPr>
              <a:t>Adam </a:t>
            </a:r>
            <a:r>
              <a:rPr lang="en" sz="1800" b="1" dirty="0" smtClean="0">
                <a:latin typeface="Garamond"/>
                <a:ea typeface="Trebuchet MS"/>
                <a:cs typeface="Garamond"/>
                <a:sym typeface="Trebuchet MS"/>
              </a:rPr>
              <a:t>Chen</a:t>
            </a:r>
            <a:endParaRPr lang="en" sz="1800" b="1" dirty="0">
              <a:latin typeface="Garamond"/>
              <a:ea typeface="Trebuchet MS"/>
              <a:cs typeface="Garamond"/>
              <a:sym typeface="Trebuchet MS"/>
            </a:endParaRPr>
          </a:p>
          <a:p>
            <a:pPr>
              <a:spcBef>
                <a:spcPts val="0"/>
              </a:spcBef>
              <a:buNone/>
            </a:pPr>
            <a:r>
              <a:rPr lang="en" sz="1400" dirty="0" smtClean="0">
                <a:latin typeface="Garamond"/>
                <a:ea typeface="Trebuchet MS"/>
                <a:cs typeface="Garamond"/>
                <a:sym typeface="Trebuchet MS"/>
              </a:rPr>
              <a:t>Program </a:t>
            </a:r>
            <a:r>
              <a:rPr lang="en" sz="1400" dirty="0">
                <a:latin typeface="Garamond"/>
                <a:ea typeface="Trebuchet MS"/>
                <a:cs typeface="Garamond"/>
                <a:sym typeface="Trebuchet MS"/>
              </a:rPr>
              <a:t>Director of Counseling and Student Services</a:t>
            </a:r>
          </a:p>
          <a:p>
            <a:pPr>
              <a:spcBef>
                <a:spcPts val="0"/>
              </a:spcBef>
              <a:buNone/>
            </a:pPr>
            <a:r>
              <a:rPr lang="en" sz="1400" dirty="0" smtClean="0">
                <a:latin typeface="Garamond"/>
                <a:ea typeface="Trebuchet MS"/>
                <a:cs typeface="Garamond"/>
                <a:sym typeface="Trebuchet MS"/>
              </a:rPr>
              <a:t>University of Houston </a:t>
            </a:r>
          </a:p>
          <a:p>
            <a:pPr>
              <a:spcBef>
                <a:spcPts val="0"/>
              </a:spcBef>
              <a:buNone/>
            </a:pPr>
            <a:r>
              <a:rPr lang="en" sz="1400" dirty="0" smtClean="0">
                <a:latin typeface="Garamond"/>
                <a:ea typeface="Trebuchet MS"/>
                <a:cs typeface="Garamond"/>
                <a:sym typeface="Trebuchet MS"/>
              </a:rPr>
              <a:t>Language and Culture Center</a:t>
            </a:r>
          </a:p>
          <a:p>
            <a:pPr lvl="0">
              <a:spcBef>
                <a:spcPts val="0"/>
              </a:spcBef>
              <a:buNone/>
            </a:pPr>
            <a:endParaRPr lang="en-US" sz="1400" dirty="0" smtClean="0">
              <a:latin typeface="Garamond"/>
              <a:ea typeface="Trebuchet MS"/>
              <a:cs typeface="Garamond"/>
              <a:sym typeface="Trebuchet MS"/>
            </a:endParaRPr>
          </a:p>
          <a:p>
            <a:pPr lvl="0">
              <a:spcBef>
                <a:spcPts val="0"/>
              </a:spcBef>
              <a:buNone/>
            </a:pPr>
            <a:endParaRPr lang="en" sz="1400" dirty="0" smtClean="0">
              <a:latin typeface="Garamond"/>
              <a:ea typeface="Trebuchet MS"/>
              <a:cs typeface="Garamond"/>
              <a:sym typeface="Trebuchet MS"/>
            </a:endParaRPr>
          </a:p>
          <a:p>
            <a:pPr>
              <a:spcBef>
                <a:spcPts val="0"/>
              </a:spcBef>
              <a:buNone/>
            </a:pPr>
            <a:r>
              <a:rPr lang="en" sz="1800" b="1" dirty="0" smtClean="0">
                <a:latin typeface="Garamond"/>
                <a:ea typeface="Trebuchet MS"/>
                <a:cs typeface="Garamond"/>
                <a:sym typeface="Trebuchet MS"/>
              </a:rPr>
              <a:t>Aleks Morawski</a:t>
            </a:r>
          </a:p>
          <a:p>
            <a:pPr>
              <a:spcBef>
                <a:spcPts val="0"/>
              </a:spcBef>
              <a:buNone/>
            </a:pPr>
            <a:r>
              <a:rPr lang="en" sz="1400" dirty="0" smtClean="0">
                <a:latin typeface="Garamond"/>
                <a:ea typeface="Trebuchet MS"/>
                <a:cs typeface="Garamond"/>
                <a:sym typeface="Trebuchet MS"/>
              </a:rPr>
              <a:t>Director of Evaluation Services</a:t>
            </a:r>
          </a:p>
          <a:p>
            <a:pPr lvl="0">
              <a:spcBef>
                <a:spcPts val="0"/>
              </a:spcBef>
              <a:buNone/>
            </a:pPr>
            <a:r>
              <a:rPr lang="en" sz="1400" dirty="0" smtClean="0">
                <a:latin typeface="Garamond"/>
                <a:ea typeface="Trebuchet MS"/>
                <a:cs typeface="Garamond"/>
                <a:sym typeface="Trebuchet MS"/>
              </a:rPr>
              <a:t>Foreign Credits Inc.</a:t>
            </a:r>
          </a:p>
          <a:p>
            <a:pPr>
              <a:spcBef>
                <a:spcPts val="0"/>
              </a:spcBef>
              <a:buNone/>
            </a:pPr>
            <a:endParaRPr lang="en-US" sz="1400" dirty="0" smtClean="0">
              <a:latin typeface="Garamond"/>
              <a:ea typeface="Trebuchet MS"/>
              <a:cs typeface="Garamond"/>
              <a:sym typeface="Trebuchet MS"/>
            </a:endParaRPr>
          </a:p>
          <a:p>
            <a:pPr>
              <a:spcBef>
                <a:spcPts val="0"/>
              </a:spcBef>
              <a:buNone/>
            </a:pPr>
            <a:endParaRPr lang="en" sz="1400" dirty="0" smtClean="0">
              <a:latin typeface="Garamond"/>
              <a:ea typeface="Trebuchet MS"/>
              <a:cs typeface="Garamond"/>
              <a:sym typeface="Trebuchet MS"/>
            </a:endParaRPr>
          </a:p>
          <a:p>
            <a:pPr>
              <a:spcBef>
                <a:spcPts val="0"/>
              </a:spcBef>
              <a:buNone/>
            </a:pPr>
            <a:r>
              <a:rPr lang="en" sz="1800" b="1" dirty="0" smtClean="0">
                <a:latin typeface="Garamond"/>
                <a:ea typeface="Trebuchet MS"/>
                <a:cs typeface="Garamond"/>
                <a:sym typeface="Trebuchet MS"/>
              </a:rPr>
              <a:t>Betsy Morley </a:t>
            </a:r>
          </a:p>
          <a:p>
            <a:pPr>
              <a:spcBef>
                <a:spcPts val="0"/>
              </a:spcBef>
              <a:buNone/>
            </a:pPr>
            <a:r>
              <a:rPr lang="en" sz="1400" dirty="0" smtClean="0">
                <a:latin typeface="Garamond"/>
                <a:ea typeface="Trebuchet MS"/>
                <a:cs typeface="Garamond"/>
                <a:sym typeface="Trebuchet MS"/>
              </a:rPr>
              <a:t>Senior Assistant Director for International Recruitment and Admissions</a:t>
            </a:r>
          </a:p>
          <a:p>
            <a:pPr>
              <a:spcBef>
                <a:spcPts val="0"/>
              </a:spcBef>
              <a:buNone/>
            </a:pPr>
            <a:r>
              <a:rPr lang="en" sz="1400" dirty="0" smtClean="0">
                <a:latin typeface="Garamond"/>
                <a:ea typeface="Trebuchet MS"/>
                <a:cs typeface="Garamond"/>
                <a:sym typeface="Trebuchet MS"/>
              </a:rPr>
              <a:t>Ohio University </a:t>
            </a:r>
          </a:p>
          <a:p>
            <a:pPr lvl="0">
              <a:spcBef>
                <a:spcPts val="0"/>
              </a:spcBef>
              <a:buNone/>
            </a:pPr>
            <a:r>
              <a:rPr lang="en" sz="1400" dirty="0" smtClean="0">
                <a:latin typeface="Garamond"/>
                <a:ea typeface="Trebuchet MS"/>
                <a:cs typeface="Garamond"/>
                <a:sym typeface="Trebuchet MS"/>
              </a:rPr>
              <a:t>Undergraduate Admissions </a:t>
            </a:r>
            <a:endParaRPr lang="en" sz="1400" dirty="0">
              <a:latin typeface="Garamond"/>
              <a:ea typeface="Trebuchet MS"/>
              <a:cs typeface="Garamond"/>
              <a:sym typeface="Trebuchet MS"/>
            </a:endParaRPr>
          </a:p>
        </p:txBody>
      </p:sp>
      <p:pic>
        <p:nvPicPr>
          <p:cNvPr id="4" name="Picture 3" descr="ouws_front_0309_ohiogr.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9268" y="5227531"/>
            <a:ext cx="2071671" cy="568861"/>
          </a:xfrm>
          <a:prstGeom prst="rect">
            <a:avLst/>
          </a:prstGeom>
        </p:spPr>
      </p:pic>
      <p:pic>
        <p:nvPicPr>
          <p:cNvPr id="5" name="Picture 4" descr="uh-primary.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9268" y="2780749"/>
            <a:ext cx="2071671" cy="553690"/>
          </a:xfrm>
          <a:prstGeom prst="rect">
            <a:avLst/>
          </a:prstGeom>
        </p:spPr>
      </p:pic>
      <p:pic>
        <p:nvPicPr>
          <p:cNvPr id="7" name="Picture 6" descr="FC Logo.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1084" y="4077934"/>
            <a:ext cx="2269855" cy="508353"/>
          </a:xfrm>
          <a:prstGeom prst="rect">
            <a:avLst/>
          </a:prstGeom>
        </p:spPr>
      </p:pic>
    </p:spTree>
    <p:extLst>
      <p:ext uri="{BB962C8B-B14F-4D97-AF65-F5344CB8AC3E}">
        <p14:creationId xmlns:p14="http://schemas.microsoft.com/office/powerpoint/2010/main" val="2949889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6060"/>
            <a:ext cx="8913813" cy="914400"/>
          </a:xfrm>
        </p:spPr>
        <p:txBody>
          <a:bodyPr>
            <a:noAutofit/>
          </a:bodyPr>
          <a:lstStyle/>
          <a:p>
            <a:r>
              <a:rPr lang="en-US" sz="2400" dirty="0" smtClean="0"/>
              <a:t>Local Level </a:t>
            </a:r>
            <a:endParaRPr lang="en-US" sz="2400" dirty="0"/>
          </a:p>
        </p:txBody>
      </p:sp>
      <p:sp>
        <p:nvSpPr>
          <p:cNvPr id="3" name="Content Placeholder 2"/>
          <p:cNvSpPr>
            <a:spLocks noGrp="1"/>
          </p:cNvSpPr>
          <p:nvPr>
            <p:ph idx="1"/>
          </p:nvPr>
        </p:nvSpPr>
        <p:spPr>
          <a:xfrm>
            <a:off x="1114424" y="1518908"/>
            <a:ext cx="7610476" cy="5028109"/>
          </a:xfrm>
        </p:spPr>
        <p:txBody>
          <a:bodyPr>
            <a:normAutofit/>
          </a:bodyPr>
          <a:lstStyle/>
          <a:p>
            <a:r>
              <a:rPr lang="en-US" dirty="0">
                <a:latin typeface="Garamond"/>
                <a:cs typeface="Garamond"/>
              </a:rPr>
              <a:t>NAFSA </a:t>
            </a:r>
            <a:r>
              <a:rPr lang="en-US" dirty="0" smtClean="0">
                <a:latin typeface="Garamond"/>
                <a:cs typeface="Garamond"/>
              </a:rPr>
              <a:t>state meetings</a:t>
            </a:r>
          </a:p>
          <a:p>
            <a:r>
              <a:rPr lang="en-US" dirty="0" smtClean="0">
                <a:latin typeface="Garamond"/>
                <a:cs typeface="Garamond"/>
              </a:rPr>
              <a:t>Local </a:t>
            </a:r>
            <a:r>
              <a:rPr lang="en-US" dirty="0">
                <a:latin typeface="Garamond"/>
                <a:cs typeface="Garamond"/>
              </a:rPr>
              <a:t>groups and </a:t>
            </a:r>
            <a:r>
              <a:rPr lang="en-US" dirty="0" err="1">
                <a:latin typeface="Garamond"/>
                <a:cs typeface="Garamond"/>
              </a:rPr>
              <a:t>listservs</a:t>
            </a:r>
            <a:r>
              <a:rPr lang="en-US" dirty="0">
                <a:latin typeface="Garamond"/>
                <a:cs typeface="Garamond"/>
              </a:rPr>
              <a:t> for international educators </a:t>
            </a:r>
            <a:endParaRPr lang="en-US" dirty="0" smtClean="0">
              <a:latin typeface="Garamond"/>
              <a:cs typeface="Garamond"/>
            </a:endParaRPr>
          </a:p>
          <a:p>
            <a:pPr lvl="1"/>
            <a:r>
              <a:rPr lang="en-US" dirty="0" smtClean="0">
                <a:latin typeface="Garamond"/>
                <a:cs typeface="Garamond"/>
                <a:hlinkClick r:id="rId2"/>
              </a:rPr>
              <a:t>Houston </a:t>
            </a:r>
            <a:r>
              <a:rPr lang="en-US" dirty="0">
                <a:latin typeface="Garamond"/>
                <a:cs typeface="Garamond"/>
                <a:hlinkClick r:id="rId2"/>
              </a:rPr>
              <a:t>Forum of Advisors of </a:t>
            </a:r>
            <a:r>
              <a:rPr lang="en-US" dirty="0" smtClean="0">
                <a:latin typeface="Garamond"/>
                <a:cs typeface="Garamond"/>
                <a:hlinkClick r:id="rId2"/>
              </a:rPr>
              <a:t>Internationals</a:t>
            </a:r>
            <a:endParaRPr lang="en-US" dirty="0" smtClean="0">
              <a:latin typeface="Garamond"/>
              <a:cs typeface="Garamond"/>
            </a:endParaRPr>
          </a:p>
          <a:p>
            <a:pPr lvl="1"/>
            <a:r>
              <a:rPr lang="en-US" dirty="0" smtClean="0">
                <a:latin typeface="Garamond"/>
                <a:cs typeface="Garamond"/>
                <a:hlinkClick r:id="rId3"/>
              </a:rPr>
              <a:t>Texas International Specialist Group</a:t>
            </a:r>
            <a:endParaRPr lang="en-US" dirty="0" smtClean="0">
              <a:latin typeface="Garamond"/>
              <a:cs typeface="Garamond"/>
            </a:endParaRPr>
          </a:p>
          <a:p>
            <a:pPr lvl="1"/>
            <a:r>
              <a:rPr lang="en-US" dirty="0" smtClean="0">
                <a:latin typeface="Garamond"/>
                <a:cs typeface="Garamond"/>
                <a:hlinkClick r:id="rId4"/>
              </a:rPr>
              <a:t>SACM Conversations</a:t>
            </a:r>
            <a:endParaRPr lang="en-US" dirty="0" smtClean="0">
              <a:latin typeface="Garamond"/>
              <a:cs typeface="Garamond"/>
            </a:endParaRPr>
          </a:p>
        </p:txBody>
      </p:sp>
    </p:spTree>
    <p:extLst>
      <p:ext uri="{BB962C8B-B14F-4D97-AF65-F5344CB8AC3E}">
        <p14:creationId xmlns:p14="http://schemas.microsoft.com/office/powerpoint/2010/main" val="42226151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57027"/>
            <a:ext cx="8915400" cy="1778116"/>
          </a:xfrm>
        </p:spPr>
        <p:txBody>
          <a:bodyPr>
            <a:noAutofit/>
          </a:bodyPr>
          <a:lstStyle/>
          <a:p>
            <a:r>
              <a:rPr lang="en-US" sz="2400" dirty="0"/>
              <a:t>New to International Enrollment Management: </a:t>
            </a:r>
            <a:br>
              <a:rPr lang="en-US" sz="2400" dirty="0"/>
            </a:br>
            <a:r>
              <a:rPr lang="en-US" sz="2400" dirty="0"/>
              <a:t>Getting the Most from NAFSA</a:t>
            </a:r>
          </a:p>
        </p:txBody>
      </p:sp>
      <p:sp>
        <p:nvSpPr>
          <p:cNvPr id="3" name="Subtitle 2"/>
          <p:cNvSpPr>
            <a:spLocks noGrp="1"/>
          </p:cNvSpPr>
          <p:nvPr>
            <p:ph type="subTitle" idx="1"/>
          </p:nvPr>
        </p:nvSpPr>
        <p:spPr/>
        <p:txBody>
          <a:bodyPr/>
          <a:lstStyle/>
          <a:p>
            <a:endParaRPr lang="en-US" dirty="0" smtClean="0">
              <a:latin typeface="Garamond"/>
              <a:cs typeface="Garamond"/>
            </a:endParaRPr>
          </a:p>
          <a:p>
            <a:r>
              <a:rPr lang="en-US" sz="2400" b="1" dirty="0" smtClean="0">
                <a:latin typeface="Garamond"/>
                <a:cs typeface="Garamond"/>
              </a:rPr>
              <a:t>Adam Chen, </a:t>
            </a:r>
            <a:r>
              <a:rPr lang="en" sz="2400" b="1" dirty="0">
                <a:latin typeface="Garamond"/>
                <a:ea typeface="Trebuchet MS"/>
                <a:cs typeface="Garamond"/>
                <a:sym typeface="Trebuchet MS"/>
              </a:rPr>
              <a:t>Aleks </a:t>
            </a:r>
            <a:r>
              <a:rPr lang="en" sz="2400" b="1" dirty="0" smtClean="0">
                <a:latin typeface="Garamond"/>
                <a:ea typeface="Trebuchet MS"/>
                <a:cs typeface="Garamond"/>
                <a:sym typeface="Trebuchet MS"/>
              </a:rPr>
              <a:t>Morawski</a:t>
            </a:r>
            <a:r>
              <a:rPr lang="en-US" sz="2400" b="1" dirty="0" smtClean="0">
                <a:latin typeface="Garamond"/>
                <a:ea typeface="Trebuchet MS"/>
                <a:cs typeface="Garamond"/>
                <a:sym typeface="Trebuchet MS"/>
              </a:rPr>
              <a:t>, and Betsy Morley</a:t>
            </a:r>
            <a:endParaRPr lang="en-US" sz="2400" b="1" dirty="0" smtClean="0">
              <a:latin typeface="Garamond"/>
              <a:cs typeface="Garamond"/>
            </a:endParaRPr>
          </a:p>
          <a:p>
            <a:r>
              <a:rPr lang="en-US" sz="2400" b="1" dirty="0" smtClean="0">
                <a:latin typeface="Garamond"/>
                <a:cs typeface="Garamond"/>
              </a:rPr>
              <a:t>May </a:t>
            </a:r>
            <a:r>
              <a:rPr lang="en-US" sz="2400" b="1" dirty="0">
                <a:latin typeface="Garamond"/>
                <a:cs typeface="Garamond"/>
              </a:rPr>
              <a:t>26, </a:t>
            </a:r>
            <a:r>
              <a:rPr lang="en-US" sz="2400" b="1" dirty="0" smtClean="0">
                <a:latin typeface="Garamond"/>
                <a:cs typeface="Garamond"/>
              </a:rPr>
              <a:t>2015</a:t>
            </a:r>
          </a:p>
        </p:txBody>
      </p:sp>
    </p:spTree>
    <p:extLst>
      <p:ext uri="{BB962C8B-B14F-4D97-AF65-F5344CB8AC3E}">
        <p14:creationId xmlns:p14="http://schemas.microsoft.com/office/powerpoint/2010/main" val="21088780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latin typeface="Garamond"/>
                <a:cs typeface="Garamond"/>
              </a:rPr>
              <a:t>The International </a:t>
            </a:r>
            <a:r>
              <a:rPr lang="en-US" dirty="0">
                <a:latin typeface="Garamond"/>
                <a:cs typeface="Garamond"/>
              </a:rPr>
              <a:t>Enrollment Management (IEM</a:t>
            </a:r>
            <a:r>
              <a:rPr lang="en-US" dirty="0" smtClean="0">
                <a:latin typeface="Garamond"/>
                <a:cs typeface="Garamond"/>
              </a:rPr>
              <a:t>) Knowledge Community (KC)</a:t>
            </a:r>
          </a:p>
          <a:p>
            <a:r>
              <a:rPr lang="en-US" dirty="0" smtClean="0">
                <a:latin typeface="Garamond"/>
                <a:cs typeface="Garamond"/>
              </a:rPr>
              <a:t>Resources</a:t>
            </a:r>
          </a:p>
          <a:p>
            <a:r>
              <a:rPr lang="en-US" dirty="0" smtClean="0">
                <a:latin typeface="Garamond"/>
                <a:cs typeface="Garamond"/>
              </a:rPr>
              <a:t>Activities</a:t>
            </a:r>
          </a:p>
          <a:p>
            <a:r>
              <a:rPr lang="en-US" dirty="0" smtClean="0">
                <a:latin typeface="Garamond"/>
                <a:cs typeface="Garamond"/>
              </a:rPr>
              <a:t>Involvement</a:t>
            </a:r>
            <a:endParaRPr lang="en-US" dirty="0">
              <a:latin typeface="Garamond"/>
              <a:cs typeface="Garamond"/>
            </a:endParaRPr>
          </a:p>
        </p:txBody>
      </p:sp>
    </p:spTree>
    <p:extLst>
      <p:ext uri="{BB962C8B-B14F-4D97-AF65-F5344CB8AC3E}">
        <p14:creationId xmlns:p14="http://schemas.microsoft.com/office/powerpoint/2010/main" val="12582836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400" dirty="0" smtClean="0">
                <a:latin typeface="Garamond"/>
                <a:cs typeface="Garamond"/>
              </a:rPr>
              <a:t>The International </a:t>
            </a:r>
            <a:r>
              <a:rPr lang="en-US" sz="2400" dirty="0">
                <a:latin typeface="Garamond"/>
                <a:cs typeface="Garamond"/>
              </a:rPr>
              <a:t>Enrollment Management (IEM) Knowledge </a:t>
            </a:r>
            <a:r>
              <a:rPr lang="en-US" sz="2400" dirty="0" smtClean="0">
                <a:latin typeface="Garamond"/>
                <a:cs typeface="Garamond"/>
              </a:rPr>
              <a:t>Community (KC)</a:t>
            </a:r>
            <a:endParaRPr lang="en-US" sz="2400" dirty="0">
              <a:latin typeface="Garamond"/>
              <a:cs typeface="Garamond"/>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734072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6060"/>
            <a:ext cx="8913813" cy="914400"/>
          </a:xfrm>
        </p:spPr>
        <p:txBody>
          <a:bodyPr>
            <a:noAutofit/>
          </a:bodyPr>
          <a:lstStyle/>
          <a:p>
            <a:r>
              <a:rPr lang="en-US" sz="2400" dirty="0" smtClean="0">
                <a:latin typeface="Garamond"/>
                <a:cs typeface="Garamond"/>
              </a:rPr>
              <a:t>The International </a:t>
            </a:r>
            <a:r>
              <a:rPr lang="en-US" sz="2400" dirty="0">
                <a:latin typeface="Garamond"/>
                <a:cs typeface="Garamond"/>
              </a:rPr>
              <a:t>Enrollment Management (IEM) Knowledge Community (KC)</a:t>
            </a:r>
            <a:endParaRPr lang="en-US" sz="2400" dirty="0"/>
          </a:p>
        </p:txBody>
      </p:sp>
      <p:sp>
        <p:nvSpPr>
          <p:cNvPr id="3" name="Content Placeholder 2"/>
          <p:cNvSpPr>
            <a:spLocks noGrp="1"/>
          </p:cNvSpPr>
          <p:nvPr>
            <p:ph idx="1"/>
          </p:nvPr>
        </p:nvSpPr>
        <p:spPr>
          <a:xfrm>
            <a:off x="1114424" y="1518908"/>
            <a:ext cx="7610476" cy="4747421"/>
          </a:xfrm>
        </p:spPr>
        <p:txBody>
          <a:bodyPr>
            <a:normAutofit/>
          </a:bodyPr>
          <a:lstStyle/>
          <a:p>
            <a:r>
              <a:rPr lang="en-US" dirty="0" smtClean="0">
                <a:latin typeface="Garamond"/>
                <a:cs typeface="Garamond"/>
              </a:rPr>
              <a:t>The KCIEM addresses </a:t>
            </a:r>
            <a:r>
              <a:rPr lang="en-US" dirty="0">
                <a:latin typeface="Garamond"/>
                <a:cs typeface="Garamond"/>
              </a:rPr>
              <a:t>the needs of professionals working in admissions, recruitment, enrollment management, marketing, credential evaluation, intensive English programs, sponsored program administration, and overseas advising and counseling. </a:t>
            </a:r>
          </a:p>
          <a:p>
            <a:r>
              <a:rPr lang="en-US" dirty="0" smtClean="0">
                <a:latin typeface="Garamond"/>
                <a:cs typeface="Garamond"/>
              </a:rPr>
              <a:t>The KCIEM </a:t>
            </a:r>
            <a:r>
              <a:rPr lang="en-US" dirty="0">
                <a:latin typeface="Garamond"/>
                <a:cs typeface="Garamond"/>
              </a:rPr>
              <a:t>has </a:t>
            </a:r>
            <a:r>
              <a:rPr lang="en-US" dirty="0" smtClean="0">
                <a:latin typeface="Garamond"/>
                <a:cs typeface="Garamond"/>
              </a:rPr>
              <a:t>three </a:t>
            </a:r>
            <a:r>
              <a:rPr lang="en-US" dirty="0">
                <a:latin typeface="Garamond"/>
                <a:cs typeface="Garamond"/>
              </a:rPr>
              <a:t>networks, each with an active listserv and resources for </a:t>
            </a:r>
            <a:r>
              <a:rPr lang="en-US" dirty="0" smtClean="0">
                <a:latin typeface="Garamond"/>
                <a:cs typeface="Garamond"/>
              </a:rPr>
              <a:t>members:</a:t>
            </a:r>
            <a:endParaRPr lang="en-US" dirty="0">
              <a:latin typeface="Garamond"/>
              <a:cs typeface="Garamond"/>
            </a:endParaRPr>
          </a:p>
          <a:p>
            <a:pPr lvl="1"/>
            <a:r>
              <a:rPr lang="en-US" dirty="0">
                <a:latin typeface="Garamond"/>
                <a:cs typeface="Garamond"/>
              </a:rPr>
              <a:t>Academic Credential Evaluation (ACE)</a:t>
            </a:r>
          </a:p>
          <a:p>
            <a:pPr lvl="1"/>
            <a:r>
              <a:rPr lang="en-US" dirty="0">
                <a:latin typeface="Garamond"/>
                <a:cs typeface="Garamond"/>
              </a:rPr>
              <a:t>Intensive English Programs (IEP)</a:t>
            </a:r>
          </a:p>
          <a:p>
            <a:pPr lvl="1"/>
            <a:r>
              <a:rPr lang="en-US" dirty="0">
                <a:latin typeface="Garamond"/>
                <a:cs typeface="Garamond"/>
              </a:rPr>
              <a:t>Recruitment, Advising, Marketing, and Admissions (RAMA)</a:t>
            </a:r>
          </a:p>
          <a:p>
            <a:r>
              <a:rPr lang="en-US" dirty="0">
                <a:latin typeface="Garamond"/>
                <a:cs typeface="Garamond"/>
              </a:rPr>
              <a:t>NAFSA m</a:t>
            </a:r>
            <a:r>
              <a:rPr lang="en-US" dirty="0" smtClean="0">
                <a:latin typeface="Garamond"/>
                <a:cs typeface="Garamond"/>
              </a:rPr>
              <a:t>embers </a:t>
            </a:r>
            <a:r>
              <a:rPr lang="en-US" dirty="0">
                <a:latin typeface="Garamond"/>
                <a:cs typeface="Garamond"/>
              </a:rPr>
              <a:t>can subscribe to any and all networks!</a:t>
            </a:r>
          </a:p>
        </p:txBody>
      </p:sp>
    </p:spTree>
    <p:extLst>
      <p:ext uri="{BB962C8B-B14F-4D97-AF65-F5344CB8AC3E}">
        <p14:creationId xmlns:p14="http://schemas.microsoft.com/office/powerpoint/2010/main" val="11083850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Resources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6919822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6060"/>
            <a:ext cx="8913813" cy="914400"/>
          </a:xfrm>
        </p:spPr>
        <p:txBody>
          <a:bodyPr>
            <a:noAutofit/>
          </a:bodyPr>
          <a:lstStyle/>
          <a:p>
            <a:r>
              <a:rPr lang="en-US" sz="2400" dirty="0"/>
              <a:t>Admissions and Credential Evaluation (ACE)</a:t>
            </a:r>
          </a:p>
        </p:txBody>
      </p:sp>
      <p:sp>
        <p:nvSpPr>
          <p:cNvPr id="3" name="Content Placeholder 2"/>
          <p:cNvSpPr>
            <a:spLocks noGrp="1"/>
          </p:cNvSpPr>
          <p:nvPr>
            <p:ph idx="1"/>
          </p:nvPr>
        </p:nvSpPr>
        <p:spPr>
          <a:xfrm>
            <a:off x="1114424" y="1518908"/>
            <a:ext cx="7610476" cy="4747421"/>
          </a:xfrm>
        </p:spPr>
        <p:txBody>
          <a:bodyPr>
            <a:normAutofit fontScale="92500" lnSpcReduction="20000"/>
          </a:bodyPr>
          <a:lstStyle/>
          <a:p>
            <a:r>
              <a:rPr lang="en-US" dirty="0" smtClean="0">
                <a:latin typeface="Garamond"/>
                <a:cs typeface="Garamond"/>
              </a:rPr>
              <a:t>NAFSA resources online: </a:t>
            </a:r>
            <a:r>
              <a:rPr lang="en-US" dirty="0" smtClean="0">
                <a:latin typeface="Garamond"/>
                <a:cs typeface="Garamond"/>
                <a:hlinkClick r:id="rId2"/>
              </a:rPr>
              <a:t>http</a:t>
            </a:r>
            <a:r>
              <a:rPr lang="en-US" dirty="0">
                <a:latin typeface="Garamond"/>
                <a:cs typeface="Garamond"/>
                <a:hlinkClick r:id="rId2"/>
              </a:rPr>
              <a:t>://network.nafsa.org/nafsa-</a:t>
            </a:r>
            <a:r>
              <a:rPr lang="en-US" dirty="0" smtClean="0">
                <a:latin typeface="Garamond"/>
                <a:cs typeface="Garamond"/>
                <a:hlinkClick r:id="rId2"/>
              </a:rPr>
              <a:t>resources</a:t>
            </a:r>
            <a:r>
              <a:rPr lang="en-US" dirty="0" smtClean="0">
                <a:latin typeface="Garamond"/>
                <a:cs typeface="Garamond"/>
              </a:rPr>
              <a:t> </a:t>
            </a:r>
          </a:p>
          <a:p>
            <a:pPr lvl="1"/>
            <a:r>
              <a:rPr lang="en-US" dirty="0" smtClean="0">
                <a:latin typeface="Garamond"/>
                <a:cs typeface="Garamond"/>
              </a:rPr>
              <a:t>Best practices</a:t>
            </a:r>
          </a:p>
          <a:p>
            <a:pPr lvl="1"/>
            <a:r>
              <a:rPr lang="en-US" dirty="0" smtClean="0">
                <a:latin typeface="Garamond"/>
                <a:cs typeface="Garamond"/>
              </a:rPr>
              <a:t>IEM </a:t>
            </a:r>
            <a:r>
              <a:rPr lang="en-US" dirty="0">
                <a:latin typeface="Garamond"/>
                <a:cs typeface="Garamond"/>
              </a:rPr>
              <a:t>S</a:t>
            </a:r>
            <a:r>
              <a:rPr lang="en-US" dirty="0" smtClean="0">
                <a:latin typeface="Garamond"/>
                <a:cs typeface="Garamond"/>
              </a:rPr>
              <a:t>potlight Newsletter </a:t>
            </a:r>
            <a:r>
              <a:rPr lang="en-US" dirty="0">
                <a:latin typeface="Garamond"/>
                <a:cs typeface="Garamond"/>
              </a:rPr>
              <a:t>(formerly </a:t>
            </a:r>
            <a:r>
              <a:rPr lang="en-US" dirty="0" err="1">
                <a:latin typeface="Garamond"/>
                <a:cs typeface="Garamond"/>
              </a:rPr>
              <a:t>wRAP-Up</a:t>
            </a:r>
            <a:r>
              <a:rPr lang="en-US" dirty="0">
                <a:latin typeface="Garamond"/>
                <a:cs typeface="Garamond"/>
              </a:rPr>
              <a:t>)  </a:t>
            </a:r>
            <a:endParaRPr lang="en-US" dirty="0" smtClean="0">
              <a:latin typeface="Garamond"/>
              <a:cs typeface="Garamond"/>
            </a:endParaRPr>
          </a:p>
          <a:p>
            <a:pPr lvl="1"/>
            <a:r>
              <a:rPr lang="en-US" dirty="0" smtClean="0">
                <a:latin typeface="Garamond"/>
                <a:cs typeface="Garamond"/>
              </a:rPr>
              <a:t>Credential evaluation</a:t>
            </a:r>
          </a:p>
          <a:p>
            <a:pPr lvl="2"/>
            <a:r>
              <a:rPr lang="en-US" dirty="0" smtClean="0">
                <a:latin typeface="Garamond"/>
                <a:cs typeface="Garamond"/>
                <a:hlinkClick r:id="rId3"/>
              </a:rPr>
              <a:t>Online </a:t>
            </a:r>
            <a:r>
              <a:rPr lang="en-US" dirty="0">
                <a:latin typeface="Garamond"/>
                <a:cs typeface="Garamond"/>
                <a:hlinkClick r:id="rId3"/>
              </a:rPr>
              <a:t>Guide to Educational Systems </a:t>
            </a:r>
            <a:r>
              <a:rPr lang="en-US" dirty="0" smtClean="0">
                <a:latin typeface="Garamond"/>
                <a:cs typeface="Garamond"/>
                <a:hlinkClick r:id="rId3"/>
              </a:rPr>
              <a:t>Around </a:t>
            </a:r>
            <a:r>
              <a:rPr lang="en-US" dirty="0">
                <a:latin typeface="Garamond"/>
                <a:cs typeface="Garamond"/>
                <a:hlinkClick r:id="rId3"/>
              </a:rPr>
              <a:t>the </a:t>
            </a:r>
            <a:r>
              <a:rPr lang="en-US" dirty="0" smtClean="0">
                <a:latin typeface="Garamond"/>
                <a:cs typeface="Garamond"/>
                <a:hlinkClick r:id="rId3"/>
              </a:rPr>
              <a:t>World</a:t>
            </a:r>
            <a:endParaRPr lang="en-US" dirty="0" smtClean="0">
              <a:latin typeface="Garamond"/>
              <a:cs typeface="Garamond"/>
            </a:endParaRPr>
          </a:p>
          <a:p>
            <a:pPr lvl="1"/>
            <a:r>
              <a:rPr lang="en-US" dirty="0" smtClean="0">
                <a:latin typeface="Garamond"/>
                <a:cs typeface="Garamond"/>
              </a:rPr>
              <a:t>International admissions particulars</a:t>
            </a:r>
          </a:p>
          <a:p>
            <a:r>
              <a:rPr lang="en-US" dirty="0" smtClean="0">
                <a:latin typeface="Garamond"/>
                <a:cs typeface="Garamond"/>
              </a:rPr>
              <a:t>Expo hall</a:t>
            </a:r>
          </a:p>
          <a:p>
            <a:pPr lvl="1"/>
            <a:r>
              <a:rPr lang="en-US" dirty="0" err="1">
                <a:latin typeface="Garamond"/>
                <a:cs typeface="Garamond"/>
              </a:rPr>
              <a:t>EducationUSA</a:t>
            </a:r>
            <a:r>
              <a:rPr lang="en-US" dirty="0">
                <a:latin typeface="Garamond"/>
                <a:cs typeface="Garamond"/>
              </a:rPr>
              <a:t> pavilion </a:t>
            </a:r>
            <a:endParaRPr lang="en-US" dirty="0" smtClean="0">
              <a:latin typeface="Garamond"/>
              <a:cs typeface="Garamond"/>
            </a:endParaRPr>
          </a:p>
          <a:p>
            <a:pPr lvl="1"/>
            <a:r>
              <a:rPr lang="en-US" dirty="0" smtClean="0">
                <a:latin typeface="Garamond"/>
                <a:cs typeface="Garamond"/>
              </a:rPr>
              <a:t>Credential evaluation agencies </a:t>
            </a:r>
          </a:p>
          <a:p>
            <a:pPr lvl="1"/>
            <a:r>
              <a:rPr lang="en-US" dirty="0" smtClean="0">
                <a:latin typeface="Garamond"/>
                <a:cs typeface="Garamond"/>
              </a:rPr>
              <a:t>Countries</a:t>
            </a:r>
            <a:r>
              <a:rPr lang="en-US" dirty="0">
                <a:latin typeface="Garamond"/>
                <a:cs typeface="Garamond"/>
              </a:rPr>
              <a:t>, institutions, and consortia </a:t>
            </a:r>
            <a:endParaRPr lang="en-US" dirty="0" smtClean="0">
              <a:latin typeface="Garamond"/>
              <a:cs typeface="Garamond"/>
            </a:endParaRPr>
          </a:p>
          <a:p>
            <a:pPr lvl="1"/>
            <a:r>
              <a:rPr lang="en-US" dirty="0" smtClean="0">
                <a:latin typeface="Garamond"/>
                <a:cs typeface="Garamond"/>
              </a:rPr>
              <a:t>IIE, </a:t>
            </a:r>
            <a:r>
              <a:rPr lang="en-US" dirty="0" err="1">
                <a:latin typeface="Garamond"/>
                <a:cs typeface="Garamond"/>
              </a:rPr>
              <a:t>AmidEast</a:t>
            </a:r>
            <a:r>
              <a:rPr lang="en-US" dirty="0">
                <a:latin typeface="Garamond"/>
                <a:cs typeface="Garamond"/>
              </a:rPr>
              <a:t>, </a:t>
            </a:r>
            <a:r>
              <a:rPr lang="en-US" dirty="0" smtClean="0">
                <a:latin typeface="Garamond"/>
                <a:cs typeface="Garamond"/>
              </a:rPr>
              <a:t>SABIC, </a:t>
            </a:r>
            <a:r>
              <a:rPr lang="en-US" dirty="0">
                <a:latin typeface="Garamond"/>
                <a:cs typeface="Garamond"/>
              </a:rPr>
              <a:t>and other </a:t>
            </a:r>
            <a:r>
              <a:rPr lang="en-US" dirty="0" smtClean="0">
                <a:latin typeface="Garamond"/>
                <a:cs typeface="Garamond"/>
              </a:rPr>
              <a:t>sponsors</a:t>
            </a:r>
          </a:p>
          <a:p>
            <a:r>
              <a:rPr lang="en-US" dirty="0" smtClean="0">
                <a:latin typeface="Garamond"/>
                <a:cs typeface="Garamond"/>
              </a:rPr>
              <a:t>Poster fairs</a:t>
            </a:r>
          </a:p>
          <a:p>
            <a:pPr lvl="1"/>
            <a:r>
              <a:rPr lang="en-US" dirty="0">
                <a:latin typeface="Garamond"/>
                <a:cs typeface="Garamond"/>
              </a:rPr>
              <a:t>Country </a:t>
            </a:r>
            <a:r>
              <a:rPr lang="en-US" dirty="0" smtClean="0">
                <a:latin typeface="Garamond"/>
                <a:cs typeface="Garamond"/>
              </a:rPr>
              <a:t>fair</a:t>
            </a:r>
            <a:r>
              <a:rPr lang="en-US" dirty="0">
                <a:latin typeface="Garamond"/>
                <a:cs typeface="Garamond"/>
              </a:rPr>
              <a:t>: </a:t>
            </a:r>
            <a:r>
              <a:rPr lang="en-US" dirty="0" smtClean="0">
                <a:latin typeface="Garamond"/>
                <a:cs typeface="Garamond"/>
              </a:rPr>
              <a:t>updates </a:t>
            </a:r>
            <a:r>
              <a:rPr lang="en-US" dirty="0">
                <a:latin typeface="Garamond"/>
                <a:cs typeface="Garamond"/>
              </a:rPr>
              <a:t>on </a:t>
            </a:r>
            <a:r>
              <a:rPr lang="en-US" dirty="0" smtClean="0">
                <a:latin typeface="Garamond"/>
                <a:cs typeface="Garamond"/>
              </a:rPr>
              <a:t>country </a:t>
            </a:r>
            <a:r>
              <a:rPr lang="en-US" dirty="0">
                <a:latin typeface="Garamond"/>
                <a:cs typeface="Garamond"/>
              </a:rPr>
              <a:t>and </a:t>
            </a:r>
            <a:r>
              <a:rPr lang="en-US" dirty="0" smtClean="0">
                <a:latin typeface="Garamond"/>
                <a:cs typeface="Garamond"/>
              </a:rPr>
              <a:t>regional higher education </a:t>
            </a:r>
          </a:p>
          <a:p>
            <a:pPr lvl="1"/>
            <a:r>
              <a:rPr lang="en-US" dirty="0" smtClean="0">
                <a:latin typeface="Garamond"/>
                <a:cs typeface="Garamond"/>
              </a:rPr>
              <a:t>Best </a:t>
            </a:r>
            <a:r>
              <a:rPr lang="en-US" dirty="0">
                <a:latin typeface="Garamond"/>
                <a:cs typeface="Garamond"/>
              </a:rPr>
              <a:t>p</a:t>
            </a:r>
            <a:r>
              <a:rPr lang="en-US" dirty="0" smtClean="0">
                <a:latin typeface="Garamond"/>
                <a:cs typeface="Garamond"/>
              </a:rPr>
              <a:t>ractices </a:t>
            </a:r>
            <a:r>
              <a:rPr lang="en-US" dirty="0">
                <a:latin typeface="Garamond"/>
                <a:cs typeface="Garamond"/>
              </a:rPr>
              <a:t>in IEM </a:t>
            </a:r>
            <a:endParaRPr lang="en-US" dirty="0" smtClean="0">
              <a:latin typeface="Garamond"/>
              <a:cs typeface="Garamond"/>
            </a:endParaRPr>
          </a:p>
          <a:p>
            <a:pPr lvl="1"/>
            <a:r>
              <a:rPr lang="en-US" dirty="0" smtClean="0">
                <a:latin typeface="Garamond"/>
                <a:cs typeface="Garamond"/>
              </a:rPr>
              <a:t>Career </a:t>
            </a:r>
            <a:r>
              <a:rPr lang="en-US" dirty="0">
                <a:latin typeface="Garamond"/>
                <a:cs typeface="Garamond"/>
              </a:rPr>
              <a:t>and </a:t>
            </a:r>
            <a:r>
              <a:rPr lang="en-US" dirty="0" smtClean="0">
                <a:latin typeface="Garamond"/>
                <a:cs typeface="Garamond"/>
              </a:rPr>
              <a:t>professional development </a:t>
            </a:r>
            <a:r>
              <a:rPr lang="en-US" dirty="0">
                <a:latin typeface="Garamond"/>
                <a:cs typeface="Garamond"/>
              </a:rPr>
              <a:t>for </a:t>
            </a:r>
            <a:r>
              <a:rPr lang="en-US" dirty="0" smtClean="0">
                <a:latin typeface="Garamond"/>
                <a:cs typeface="Garamond"/>
              </a:rPr>
              <a:t>international educators</a:t>
            </a:r>
            <a:endParaRPr lang="en-US" dirty="0">
              <a:latin typeface="Garamond"/>
              <a:cs typeface="Garamond"/>
            </a:endParaRPr>
          </a:p>
        </p:txBody>
      </p:sp>
    </p:spTree>
    <p:extLst>
      <p:ext uri="{BB962C8B-B14F-4D97-AF65-F5344CB8AC3E}">
        <p14:creationId xmlns:p14="http://schemas.microsoft.com/office/powerpoint/2010/main" val="25139421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6060"/>
            <a:ext cx="8913813" cy="914400"/>
          </a:xfrm>
        </p:spPr>
        <p:txBody>
          <a:bodyPr>
            <a:noAutofit/>
          </a:bodyPr>
          <a:lstStyle/>
          <a:p>
            <a:r>
              <a:rPr lang="en-US" sz="2400" dirty="0" smtClean="0"/>
              <a:t>Intensive English Programs (IEPs)</a:t>
            </a:r>
            <a:endParaRPr lang="en-US" sz="2400" dirty="0"/>
          </a:p>
        </p:txBody>
      </p:sp>
      <p:sp>
        <p:nvSpPr>
          <p:cNvPr id="3" name="Content Placeholder 2"/>
          <p:cNvSpPr>
            <a:spLocks noGrp="1"/>
          </p:cNvSpPr>
          <p:nvPr>
            <p:ph idx="1"/>
          </p:nvPr>
        </p:nvSpPr>
        <p:spPr>
          <a:xfrm>
            <a:off x="1114424" y="1518908"/>
            <a:ext cx="7610476" cy="4747421"/>
          </a:xfrm>
        </p:spPr>
        <p:txBody>
          <a:bodyPr>
            <a:normAutofit/>
          </a:bodyPr>
          <a:lstStyle/>
          <a:p>
            <a:r>
              <a:rPr lang="en-US" dirty="0" smtClean="0">
                <a:latin typeface="Garamond"/>
                <a:cs typeface="Garamond"/>
              </a:rPr>
              <a:t>NAFSA resources online: </a:t>
            </a:r>
            <a:r>
              <a:rPr lang="en-US" dirty="0">
                <a:latin typeface="Garamond"/>
                <a:cs typeface="Garamond"/>
                <a:hlinkClick r:id="rId3"/>
              </a:rPr>
              <a:t>http://network.nafsa.org/nafsa-</a:t>
            </a:r>
            <a:r>
              <a:rPr lang="en-US" dirty="0" smtClean="0">
                <a:latin typeface="Garamond"/>
                <a:cs typeface="Garamond"/>
                <a:hlinkClick r:id="rId3"/>
              </a:rPr>
              <a:t>resources</a:t>
            </a:r>
            <a:endParaRPr lang="en-US" dirty="0" smtClean="0">
              <a:latin typeface="Garamond"/>
              <a:cs typeface="Garamond"/>
            </a:endParaRPr>
          </a:p>
          <a:p>
            <a:pPr lvl="1"/>
            <a:r>
              <a:rPr lang="en-US" dirty="0" smtClean="0">
                <a:latin typeface="Garamond"/>
                <a:cs typeface="Garamond"/>
              </a:rPr>
              <a:t>Trending </a:t>
            </a:r>
            <a:r>
              <a:rPr lang="en-US" dirty="0">
                <a:latin typeface="Garamond"/>
                <a:cs typeface="Garamond"/>
              </a:rPr>
              <a:t>Issue: F-1 Conditional Admission and Bridge Programs </a:t>
            </a:r>
            <a:endParaRPr lang="en-US" dirty="0" smtClean="0">
              <a:latin typeface="Garamond"/>
              <a:cs typeface="Garamond"/>
            </a:endParaRPr>
          </a:p>
          <a:p>
            <a:r>
              <a:rPr lang="en-US" dirty="0">
                <a:latin typeface="Garamond"/>
                <a:cs typeface="Garamond"/>
              </a:rPr>
              <a:t>NAFSA </a:t>
            </a:r>
            <a:r>
              <a:rPr lang="en-US" dirty="0" smtClean="0">
                <a:latin typeface="Garamond"/>
                <a:cs typeface="Garamond"/>
                <a:hlinkClick r:id="rId4"/>
              </a:rPr>
              <a:t>IEP Member </a:t>
            </a:r>
            <a:r>
              <a:rPr lang="en-US" dirty="0">
                <a:latin typeface="Garamond"/>
                <a:cs typeface="Garamond"/>
                <a:hlinkClick r:id="rId4"/>
              </a:rPr>
              <a:t>Interest </a:t>
            </a:r>
            <a:r>
              <a:rPr lang="en-US" dirty="0" smtClean="0">
                <a:latin typeface="Garamond"/>
                <a:cs typeface="Garamond"/>
                <a:hlinkClick r:id="rId4"/>
              </a:rPr>
              <a:t>Group</a:t>
            </a:r>
            <a:r>
              <a:rPr lang="en-US" dirty="0" smtClean="0">
                <a:latin typeface="Garamond"/>
                <a:cs typeface="Garamond"/>
              </a:rPr>
              <a:t> (MIG)</a:t>
            </a:r>
          </a:p>
          <a:p>
            <a:pPr lvl="1"/>
            <a:r>
              <a:rPr lang="en-US" dirty="0" smtClean="0">
                <a:latin typeface="Garamond"/>
                <a:cs typeface="Garamond"/>
              </a:rPr>
              <a:t>Wednesday, May 27, 8</a:t>
            </a:r>
            <a:r>
              <a:rPr lang="en-US" dirty="0">
                <a:latin typeface="Garamond"/>
                <a:cs typeface="Garamond"/>
              </a:rPr>
              <a:t>:</a:t>
            </a:r>
            <a:r>
              <a:rPr lang="en-US" dirty="0" smtClean="0">
                <a:latin typeface="Garamond"/>
                <a:cs typeface="Garamond"/>
              </a:rPr>
              <a:t>45-9</a:t>
            </a:r>
            <a:r>
              <a:rPr lang="en-US" dirty="0">
                <a:latin typeface="Garamond"/>
                <a:cs typeface="Garamond"/>
              </a:rPr>
              <a:t>:</a:t>
            </a:r>
            <a:r>
              <a:rPr lang="en-US" dirty="0" smtClean="0">
                <a:latin typeface="Garamond"/>
                <a:cs typeface="Garamond"/>
              </a:rPr>
              <a:t>45 a.m. in the </a:t>
            </a:r>
            <a:r>
              <a:rPr lang="en-US" dirty="0">
                <a:latin typeface="Garamond"/>
                <a:cs typeface="Garamond"/>
              </a:rPr>
              <a:t>Westin Waterfront Hotel, </a:t>
            </a:r>
            <a:r>
              <a:rPr lang="en-US" dirty="0" smtClean="0">
                <a:latin typeface="Garamond"/>
                <a:cs typeface="Garamond"/>
              </a:rPr>
              <a:t>Burroughs: IEP </a:t>
            </a:r>
            <a:r>
              <a:rPr lang="en-US" dirty="0">
                <a:latin typeface="Garamond"/>
                <a:cs typeface="Garamond"/>
              </a:rPr>
              <a:t>MIG </a:t>
            </a:r>
            <a:r>
              <a:rPr lang="en-US" dirty="0" smtClean="0">
                <a:latin typeface="Garamond"/>
                <a:cs typeface="Garamond"/>
              </a:rPr>
              <a:t>Meeting</a:t>
            </a:r>
          </a:p>
          <a:p>
            <a:r>
              <a:rPr lang="en-US" dirty="0" smtClean="0">
                <a:latin typeface="Garamond"/>
                <a:cs typeface="Garamond"/>
              </a:rPr>
              <a:t>Expo hall </a:t>
            </a:r>
          </a:p>
          <a:p>
            <a:pPr lvl="1"/>
            <a:r>
              <a:rPr lang="en-US" dirty="0" smtClean="0">
                <a:latin typeface="Garamond"/>
                <a:cs typeface="Garamond"/>
                <a:hlinkClick r:id="rId5"/>
              </a:rPr>
              <a:t>EnglishUSA</a:t>
            </a:r>
            <a:r>
              <a:rPr lang="en-US" dirty="0" smtClean="0">
                <a:latin typeface="Garamond"/>
                <a:cs typeface="Garamond"/>
              </a:rPr>
              <a:t>: The American Association of Intensive English Programs</a:t>
            </a:r>
          </a:p>
          <a:p>
            <a:pPr lvl="1"/>
            <a:r>
              <a:rPr lang="en-US" dirty="0" smtClean="0">
                <a:latin typeface="Garamond"/>
                <a:cs typeface="Garamond"/>
                <a:hlinkClick r:id="rId6"/>
              </a:rPr>
              <a:t>University </a:t>
            </a:r>
            <a:r>
              <a:rPr lang="en-US" dirty="0">
                <a:latin typeface="Garamond"/>
                <a:cs typeface="Garamond"/>
                <a:hlinkClick r:id="rId6"/>
              </a:rPr>
              <a:t>and College Intensive English </a:t>
            </a:r>
            <a:r>
              <a:rPr lang="en-US" dirty="0" smtClean="0">
                <a:latin typeface="Garamond"/>
                <a:cs typeface="Garamond"/>
                <a:hlinkClick r:id="rId6"/>
              </a:rPr>
              <a:t>Programs </a:t>
            </a:r>
            <a:r>
              <a:rPr lang="en-US" dirty="0" smtClean="0">
                <a:latin typeface="Garamond"/>
                <a:cs typeface="Garamond"/>
              </a:rPr>
              <a:t>(UCIEP)</a:t>
            </a:r>
          </a:p>
          <a:p>
            <a:r>
              <a:rPr lang="en-US" dirty="0" smtClean="0">
                <a:latin typeface="Garamond"/>
                <a:cs typeface="Garamond"/>
                <a:hlinkClick r:id="rId7"/>
              </a:rPr>
              <a:t>The Commission on English Language Program Accreditation</a:t>
            </a:r>
            <a:r>
              <a:rPr lang="en-US" dirty="0" smtClean="0">
                <a:latin typeface="Garamond"/>
                <a:cs typeface="Garamond"/>
              </a:rPr>
              <a:t> (CEA)</a:t>
            </a:r>
            <a:endParaRPr lang="en-US" dirty="0">
              <a:latin typeface="Garamond"/>
              <a:cs typeface="Garamond"/>
            </a:endParaRPr>
          </a:p>
        </p:txBody>
      </p:sp>
    </p:spTree>
    <p:extLst>
      <p:ext uri="{BB962C8B-B14F-4D97-AF65-F5344CB8AC3E}">
        <p14:creationId xmlns:p14="http://schemas.microsoft.com/office/powerpoint/2010/main" val="32791291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6060"/>
            <a:ext cx="8913813" cy="914400"/>
          </a:xfrm>
        </p:spPr>
        <p:txBody>
          <a:bodyPr>
            <a:noAutofit/>
          </a:bodyPr>
          <a:lstStyle/>
          <a:p>
            <a:r>
              <a:rPr lang="en-US" sz="2000" dirty="0"/>
              <a:t>Recruitment, Advising, Marketing, and Admissions (RAMA)</a:t>
            </a:r>
          </a:p>
        </p:txBody>
      </p:sp>
      <p:sp>
        <p:nvSpPr>
          <p:cNvPr id="3" name="Content Placeholder 2"/>
          <p:cNvSpPr>
            <a:spLocks noGrp="1"/>
          </p:cNvSpPr>
          <p:nvPr>
            <p:ph idx="1"/>
          </p:nvPr>
        </p:nvSpPr>
        <p:spPr>
          <a:xfrm>
            <a:off x="1114424" y="1518908"/>
            <a:ext cx="7610476" cy="4747421"/>
          </a:xfrm>
        </p:spPr>
        <p:txBody>
          <a:bodyPr>
            <a:normAutofit fontScale="85000" lnSpcReduction="20000"/>
          </a:bodyPr>
          <a:lstStyle/>
          <a:p>
            <a:r>
              <a:rPr lang="en-US" dirty="0">
                <a:latin typeface="Garamond"/>
                <a:cs typeface="Garamond"/>
              </a:rPr>
              <a:t>NAFSA resources online: </a:t>
            </a:r>
            <a:r>
              <a:rPr lang="en-US" dirty="0">
                <a:latin typeface="Garamond"/>
                <a:cs typeface="Garamond"/>
                <a:hlinkClick r:id="rId2"/>
              </a:rPr>
              <a:t>http://network.nafsa.org/nafsa-resources</a:t>
            </a:r>
            <a:r>
              <a:rPr lang="en-US" dirty="0">
                <a:latin typeface="Garamond"/>
                <a:cs typeface="Garamond"/>
              </a:rPr>
              <a:t>  </a:t>
            </a:r>
          </a:p>
          <a:p>
            <a:pPr lvl="1"/>
            <a:r>
              <a:rPr lang="en-US" dirty="0">
                <a:latin typeface="Garamond"/>
                <a:cs typeface="Garamond"/>
              </a:rPr>
              <a:t>IEM strategic planning </a:t>
            </a:r>
          </a:p>
          <a:p>
            <a:pPr lvl="1"/>
            <a:r>
              <a:rPr lang="en-US" dirty="0">
                <a:latin typeface="Garamond"/>
                <a:cs typeface="Garamond"/>
              </a:rPr>
              <a:t>Sponsored program administration </a:t>
            </a:r>
          </a:p>
          <a:p>
            <a:pPr lvl="1"/>
            <a:r>
              <a:rPr lang="en-US" dirty="0">
                <a:latin typeface="Garamond"/>
                <a:cs typeface="Garamond"/>
              </a:rPr>
              <a:t>Working with agents </a:t>
            </a:r>
          </a:p>
          <a:p>
            <a:pPr lvl="1"/>
            <a:r>
              <a:rPr lang="en-US" dirty="0">
                <a:latin typeface="Garamond"/>
                <a:cs typeface="Garamond"/>
              </a:rPr>
              <a:t>Overseas advising </a:t>
            </a:r>
          </a:p>
          <a:p>
            <a:r>
              <a:rPr lang="en-US" dirty="0">
                <a:latin typeface="Garamond"/>
                <a:cs typeface="Garamond"/>
              </a:rPr>
              <a:t>Expo Hall</a:t>
            </a:r>
          </a:p>
          <a:p>
            <a:pPr lvl="1"/>
            <a:r>
              <a:rPr lang="en-US" dirty="0" err="1">
                <a:latin typeface="Garamond"/>
                <a:cs typeface="Garamond"/>
              </a:rPr>
              <a:t>EducationUSA</a:t>
            </a:r>
            <a:r>
              <a:rPr lang="en-US" dirty="0">
                <a:latin typeface="Garamond"/>
                <a:cs typeface="Garamond"/>
              </a:rPr>
              <a:t> pavilion </a:t>
            </a:r>
          </a:p>
          <a:p>
            <a:pPr lvl="1"/>
            <a:r>
              <a:rPr lang="en-US" dirty="0">
                <a:latin typeface="Garamond"/>
                <a:cs typeface="Garamond"/>
              </a:rPr>
              <a:t>Agencies and American International Recruitment Council (AIRC)</a:t>
            </a:r>
          </a:p>
          <a:p>
            <a:pPr lvl="1"/>
            <a:r>
              <a:rPr lang="en-US" dirty="0">
                <a:latin typeface="Garamond"/>
                <a:cs typeface="Garamond"/>
              </a:rPr>
              <a:t>Countries, institutions, and consortia </a:t>
            </a:r>
          </a:p>
          <a:p>
            <a:pPr lvl="1"/>
            <a:r>
              <a:rPr lang="en-US" dirty="0">
                <a:latin typeface="Garamond"/>
                <a:cs typeface="Garamond"/>
              </a:rPr>
              <a:t>Recruitment service providers </a:t>
            </a:r>
          </a:p>
          <a:p>
            <a:pPr lvl="1"/>
            <a:r>
              <a:rPr lang="en-US" dirty="0">
                <a:latin typeface="Garamond"/>
                <a:cs typeface="Garamond"/>
              </a:rPr>
              <a:t>Sponsored student administrators (IIE, </a:t>
            </a:r>
            <a:r>
              <a:rPr lang="en-US" dirty="0" err="1">
                <a:latin typeface="Garamond"/>
                <a:cs typeface="Garamond"/>
              </a:rPr>
              <a:t>AmidEast</a:t>
            </a:r>
            <a:r>
              <a:rPr lang="en-US" dirty="0">
                <a:latin typeface="Garamond"/>
                <a:cs typeface="Garamond"/>
              </a:rPr>
              <a:t>, etc.) </a:t>
            </a:r>
          </a:p>
          <a:p>
            <a:r>
              <a:rPr lang="en-US" dirty="0">
                <a:latin typeface="Garamond"/>
                <a:cs typeface="Garamond"/>
              </a:rPr>
              <a:t>Member and Special Interest Groups </a:t>
            </a:r>
          </a:p>
          <a:p>
            <a:pPr lvl="1"/>
            <a:r>
              <a:rPr lang="en-US" dirty="0">
                <a:latin typeface="Garamond"/>
                <a:cs typeface="Garamond"/>
              </a:rPr>
              <a:t>Country/Region based </a:t>
            </a:r>
          </a:p>
          <a:p>
            <a:pPr lvl="1"/>
            <a:r>
              <a:rPr lang="en-US" dirty="0">
                <a:latin typeface="Garamond"/>
                <a:cs typeface="Garamond"/>
              </a:rPr>
              <a:t>Language based </a:t>
            </a:r>
          </a:p>
          <a:p>
            <a:pPr lvl="1"/>
            <a:r>
              <a:rPr lang="en-US" dirty="0">
                <a:latin typeface="Garamond"/>
                <a:cs typeface="Garamond"/>
              </a:rPr>
              <a:t>Institution based </a:t>
            </a:r>
          </a:p>
          <a:p>
            <a:pPr lvl="1"/>
            <a:r>
              <a:rPr lang="en-US" dirty="0">
                <a:latin typeface="Garamond"/>
                <a:cs typeface="Garamond"/>
              </a:rPr>
              <a:t>Identity based</a:t>
            </a:r>
          </a:p>
        </p:txBody>
      </p:sp>
    </p:spTree>
    <p:extLst>
      <p:ext uri="{BB962C8B-B14F-4D97-AF65-F5344CB8AC3E}">
        <p14:creationId xmlns:p14="http://schemas.microsoft.com/office/powerpoint/2010/main" val="3279129197"/>
      </p:ext>
    </p:extLst>
  </p:cSld>
  <p:clrMapOvr>
    <a:masterClrMapping/>
  </p:clrMapOvr>
  <p:timing>
    <p:tnLst>
      <p:par>
        <p:cTn id="1" dur="indefinite" restart="never" nodeType="tmRoot"/>
      </p:par>
    </p:tnLst>
  </p:timing>
</p:sld>
</file>

<file path=ppt/theme/theme1.xml><?xml version="1.0" encoding="utf-8"?>
<a:theme xmlns:a="http://schemas.openxmlformats.org/drawingml/2006/main" name="Perception">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Perception">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erception">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Perception.thmx</Template>
  <TotalTime>179</TotalTime>
  <Words>3075</Words>
  <Application>Microsoft Office PowerPoint</Application>
  <PresentationFormat>On-screen Show (4:3)</PresentationFormat>
  <Paragraphs>298</Paragraphs>
  <Slides>21</Slides>
  <Notes>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Perception</vt:lpstr>
      <vt:lpstr>New to International Enrollment Management:  Getting the Most from NAFSA</vt:lpstr>
      <vt:lpstr>Presenters</vt:lpstr>
      <vt:lpstr>Overview</vt:lpstr>
      <vt:lpstr>The International Enrollment Management (IEM) Knowledge Community (KC)</vt:lpstr>
      <vt:lpstr>The International Enrollment Management (IEM) Knowledge Community (KC)</vt:lpstr>
      <vt:lpstr>Resources</vt:lpstr>
      <vt:lpstr>Admissions and Credential Evaluation (ACE)</vt:lpstr>
      <vt:lpstr>Intensive English Programs (IEPs)</vt:lpstr>
      <vt:lpstr>Recruitment, Advising, Marketing, and Admissions (RAMA)</vt:lpstr>
      <vt:lpstr>Activities</vt:lpstr>
      <vt:lpstr>Admissions and Credential Evaluation (ACE)</vt:lpstr>
      <vt:lpstr>Admissions and Credential Evaluation (ACE)</vt:lpstr>
      <vt:lpstr>Intensive English Programs (IEPs)</vt:lpstr>
      <vt:lpstr>Intensive English Programs (IEPs)</vt:lpstr>
      <vt:lpstr>Recruitment, Advising, Marketing, and Admissions (RAMA)</vt:lpstr>
      <vt:lpstr>Recruitment, Advising, Marketing, and Admissions (RAMA)</vt:lpstr>
      <vt:lpstr>Involvement</vt:lpstr>
      <vt:lpstr>National Level</vt:lpstr>
      <vt:lpstr>Regional Level</vt:lpstr>
      <vt:lpstr>Local Level </vt:lpstr>
      <vt:lpstr>New to International Enrollment Management:  Getting the Most from NAFSA</vt:lpstr>
    </vt:vector>
  </TitlesOfParts>
  <Company>University of Houston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to International Enrollment Management:  Getting the Most from NAFSA</dc:title>
  <dc:creator>Adam Chen</dc:creator>
  <cp:lastModifiedBy>Alex</cp:lastModifiedBy>
  <cp:revision>25</cp:revision>
  <dcterms:created xsi:type="dcterms:W3CDTF">2015-05-17T19:18:18Z</dcterms:created>
  <dcterms:modified xsi:type="dcterms:W3CDTF">2015-06-04T16:06:05Z</dcterms:modified>
</cp:coreProperties>
</file>