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8" r:id="rId3"/>
    <p:sldId id="259" r:id="rId4"/>
    <p:sldId id="280" r:id="rId5"/>
    <p:sldId id="262" r:id="rId6"/>
    <p:sldId id="287" r:id="rId7"/>
    <p:sldId id="260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7" r:id="rId16"/>
    <p:sldId id="265" r:id="rId17"/>
    <p:sldId id="270" r:id="rId18"/>
    <p:sldId id="300" r:id="rId19"/>
    <p:sldId id="286" r:id="rId20"/>
    <p:sldId id="285" r:id="rId21"/>
    <p:sldId id="281" r:id="rId22"/>
    <p:sldId id="282" r:id="rId23"/>
    <p:sldId id="283" r:id="rId24"/>
    <p:sldId id="284" r:id="rId25"/>
    <p:sldId id="279" r:id="rId26"/>
    <p:sldId id="288" r:id="rId27"/>
    <p:sldId id="292" r:id="rId28"/>
    <p:sldId id="294" r:id="rId29"/>
    <p:sldId id="293" r:id="rId30"/>
    <p:sldId id="295" r:id="rId31"/>
    <p:sldId id="289" r:id="rId32"/>
    <p:sldId id="290" r:id="rId33"/>
    <p:sldId id="291" r:id="rId34"/>
    <p:sldId id="296" r:id="rId35"/>
    <p:sldId id="297" r:id="rId36"/>
    <p:sldId id="298" r:id="rId37"/>
    <p:sldId id="299" r:id="rId38"/>
    <p:sldId id="301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13FB12-3278-4C11-976B-2CEAA2426858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1A8423-63E5-43BB-B9D0-2B58B7328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52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359488-DB01-4DB5-89A1-9A82E94FE7E5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CBD67F-7058-4881-96C6-2B43B328B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0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752C-DB30-4F1D-837F-CF3FA06F63A4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3A9-97E0-45B8-BACB-4EF68B01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752C-DB30-4F1D-837F-CF3FA06F63A4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3A9-97E0-45B8-BACB-4EF68B01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2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752C-DB30-4F1D-837F-CF3FA06F63A4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3A9-97E0-45B8-BACB-4EF68B01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6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752C-DB30-4F1D-837F-CF3FA06F63A4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3A9-97E0-45B8-BACB-4EF68B01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6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752C-DB30-4F1D-837F-CF3FA06F63A4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3A9-97E0-45B8-BACB-4EF68B01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9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752C-DB30-4F1D-837F-CF3FA06F63A4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3A9-97E0-45B8-BACB-4EF68B01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7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752C-DB30-4F1D-837F-CF3FA06F63A4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3A9-97E0-45B8-BACB-4EF68B01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752C-DB30-4F1D-837F-CF3FA06F63A4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3A9-97E0-45B8-BACB-4EF68B01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752C-DB30-4F1D-837F-CF3FA06F63A4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3A9-97E0-45B8-BACB-4EF68B01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8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752C-DB30-4F1D-837F-CF3FA06F63A4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3A9-97E0-45B8-BACB-4EF68B01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0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752C-DB30-4F1D-837F-CF3FA06F63A4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3A9-97E0-45B8-BACB-4EF68B01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3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752C-DB30-4F1D-837F-CF3FA06F63A4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63A9-97E0-45B8-BACB-4EF68B011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fsa.org/Resource_Library_Assets/Publications_Library/Online_Guide_to_Educational_Systems_Around_the_World/" TargetMode="External"/><Relationship Id="rId2" Type="http://schemas.openxmlformats.org/officeDocument/2006/relationships/hyperlink" Target="http://www.nafsa.org/Find_Resources/Supporting_International_Students_And_Scholars/Network_Resources/International_Enrollment_Management/Table_of_Contents_Template_for_Credential_Evaluation_Manua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.org/wes_tools/profile.asp" TargetMode="External"/><Relationship Id="rId7" Type="http://schemas.openxmlformats.org/officeDocument/2006/relationships/hyperlink" Target="http://norric.org/publications/publications" TargetMode="External"/><Relationship Id="rId2" Type="http://schemas.openxmlformats.org/officeDocument/2006/relationships/hyperlink" Target="http://www.classbas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uffic.nl/en/diploma-recognition/foreign-education-systems/foreign-education-systems" TargetMode="External"/><Relationship Id="rId5" Type="http://schemas.openxmlformats.org/officeDocument/2006/relationships/hyperlink" Target="http://work.alberta.ca/Immigration/international-education-guides.html" TargetMode="External"/><Relationship Id="rId4" Type="http://schemas.openxmlformats.org/officeDocument/2006/relationships/hyperlink" Target="https://www.ncaapublications.com/p-4359-international-standards-2014-2015-guide-to-international-academic-standards-for-athletics-eligibility-updated-july-2014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r.edu/academic-central/academic-resources/gpa-calculator" TargetMode="External"/><Relationship Id="rId4" Type="http://schemas.openxmlformats.org/officeDocument/2006/relationships/hyperlink" Target="http://www.unr.edu/admissions/how-to-apply/gpa-calculator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ck2college.com/gpa.htm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://hilo.hawaii.edu/registrar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oreigncredits.com/Resources/GPA-Calculator/" TargetMode="External"/><Relationship Id="rId4" Type="http://schemas.openxmlformats.org/officeDocument/2006/relationships/hyperlink" Target="http://www.wes.org/students/igpacalc.asp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amorawski@foreigncredits.com" TargetMode="External"/><Relationship Id="rId2" Type="http://schemas.openxmlformats.org/officeDocument/2006/relationships/hyperlink" Target="http://www.foreigncredits.com/Resources/Presentation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3602"/>
            <a:ext cx="7772400" cy="1470025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What’s in a GPA? Calculating Comparable Results from International Transcripts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3886200"/>
            <a:ext cx="7086600" cy="2133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NAFSA Region </a:t>
            </a:r>
            <a:r>
              <a:rPr lang="en-US" sz="2400" dirty="0" smtClean="0">
                <a:solidFill>
                  <a:schemeClr val="tx1"/>
                </a:solidFill>
              </a:rPr>
              <a:t>XII </a:t>
            </a:r>
            <a:r>
              <a:rPr lang="en-US" sz="2400" dirty="0">
                <a:solidFill>
                  <a:schemeClr val="tx1"/>
                </a:solidFill>
              </a:rPr>
              <a:t>Conference, </a:t>
            </a:r>
            <a:r>
              <a:rPr lang="en-US" sz="2400" dirty="0" smtClean="0">
                <a:solidFill>
                  <a:schemeClr val="tx1"/>
                </a:solidFill>
              </a:rPr>
              <a:t>Honolulu, HI 2015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200" dirty="0" smtClean="0"/>
          </a:p>
          <a:p>
            <a:r>
              <a:rPr lang="en-US" sz="1800" dirty="0" err="1" smtClean="0"/>
              <a:t>Aleks</a:t>
            </a:r>
            <a:r>
              <a:rPr lang="en-US" sz="1800" dirty="0" smtClean="0"/>
              <a:t> </a:t>
            </a:r>
            <a:r>
              <a:rPr lang="en-US" sz="1800" dirty="0" err="1" smtClean="0"/>
              <a:t>Morawski</a:t>
            </a:r>
            <a:endParaRPr lang="en-US" sz="1800" dirty="0" smtClean="0"/>
          </a:p>
          <a:p>
            <a:r>
              <a:rPr lang="en-US" sz="1800" b="1" dirty="0" smtClean="0"/>
              <a:t>Foreign </a:t>
            </a:r>
            <a:r>
              <a:rPr lang="en-US" sz="1800" b="1" dirty="0"/>
              <a:t>Credits, </a:t>
            </a:r>
            <a:r>
              <a:rPr lang="en-US" sz="1800" b="1" dirty="0" smtClean="0"/>
              <a:t>Inc. </a:t>
            </a:r>
          </a:p>
        </p:txBody>
      </p:sp>
    </p:spTree>
    <p:extLst>
      <p:ext uri="{BB962C8B-B14F-4D97-AF65-F5344CB8AC3E}">
        <p14:creationId xmlns:p14="http://schemas.microsoft.com/office/powerpoint/2010/main" val="24476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these numbers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 Points = numerical value assigned to each letter grade (at your institution)</a:t>
            </a:r>
          </a:p>
          <a:p>
            <a:r>
              <a:rPr lang="en-US" dirty="0" smtClean="0"/>
              <a:t>Quality Points = Grade points multiplied by the number of credits, or weight of a course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45173"/>
              </p:ext>
            </p:extLst>
          </p:nvPr>
        </p:nvGraphicFramePr>
        <p:xfrm>
          <a:off x="1143000" y="42672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QPts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9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Grading Scales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4257"/>
              </p:ext>
            </p:extLst>
          </p:nvPr>
        </p:nvGraphicFramePr>
        <p:xfrm>
          <a:off x="5715000" y="1447800"/>
          <a:ext cx="2971800" cy="332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847"/>
                <a:gridCol w="1173079"/>
                <a:gridCol w="1094874"/>
              </a:tblGrid>
              <a:tr h="365760">
                <a:tc gridSpan="3">
                  <a:txBody>
                    <a:bodyPr/>
                    <a:lstStyle/>
                    <a:p>
                      <a:r>
                        <a:rPr lang="en-US" sz="1400" b="1" dirty="0" smtClean="0"/>
                        <a:t>Marquette</a:t>
                      </a:r>
                      <a:r>
                        <a:rPr lang="en-US" sz="1400" b="1" baseline="0" dirty="0" smtClean="0"/>
                        <a:t> University UG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Grade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Achievement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Point Value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Superior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4.0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AB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3.5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Good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3.0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BC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2.5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Satisfactory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2.0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1.5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1.0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Failing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0.0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466771"/>
              </p:ext>
            </p:extLst>
          </p:nvPr>
        </p:nvGraphicFramePr>
        <p:xfrm>
          <a:off x="3657601" y="1447800"/>
          <a:ext cx="1798721" cy="4993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847"/>
                <a:gridCol w="1094874"/>
              </a:tblGrid>
              <a:tr h="365760"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San Diego State University, University</a:t>
                      </a:r>
                      <a:r>
                        <a:rPr lang="en-US" sz="1400" b="1" baseline="0" dirty="0" smtClean="0"/>
                        <a:t> of Hawaii </a:t>
                      </a:r>
                      <a:r>
                        <a:rPr lang="en-US" sz="1400" b="1" baseline="0" dirty="0" err="1" smtClean="0"/>
                        <a:t>Manoa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Grade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Point Value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4.0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3.7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B+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3.3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3.0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2.7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C+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2.3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2.0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1.7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D+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1.3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1.0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0.7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0.0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691071"/>
              </p:ext>
            </p:extLst>
          </p:nvPr>
        </p:nvGraphicFramePr>
        <p:xfrm>
          <a:off x="457200" y="1447800"/>
          <a:ext cx="2971800" cy="235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847"/>
                <a:gridCol w="1173079"/>
                <a:gridCol w="1094874"/>
              </a:tblGrid>
              <a:tr h="365760">
                <a:tc gridSpan="3">
                  <a:txBody>
                    <a:bodyPr/>
                    <a:lstStyle/>
                    <a:p>
                      <a:r>
                        <a:rPr lang="en-US" sz="1400" b="1" dirty="0" smtClean="0"/>
                        <a:t>Basic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Grade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Achievement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Point Value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Superior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4.0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Good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3.0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Satisfactory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2.0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Marginal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1.0</a:t>
                      </a:r>
                      <a:endParaRPr lang="en-US" sz="1400" b="1" dirty="0"/>
                    </a:p>
                  </a:txBody>
                  <a:tcPr/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Failing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0.0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5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 grading scales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0" y="2123420"/>
            <a:ext cx="3876970" cy="272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160" y="1600200"/>
            <a:ext cx="390584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NAFSA Online Guide to Educational Systems Around the World – United States of America</a:t>
            </a:r>
            <a:endParaRPr lang="en-US" sz="14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626597"/>
              </p:ext>
            </p:extLst>
          </p:nvPr>
        </p:nvGraphicFramePr>
        <p:xfrm>
          <a:off x="5943601" y="1600200"/>
          <a:ext cx="1798721" cy="4627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3847"/>
                <a:gridCol w="1094874"/>
              </a:tblGrid>
              <a:tr h="365760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Foreign Credits,</a:t>
                      </a:r>
                      <a:r>
                        <a:rPr lang="en-US" sz="1400" baseline="0" dirty="0" smtClean="0"/>
                        <a:t> Inc. 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Grade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Point Value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3.7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B+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B-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2.7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C+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1.7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D+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1.3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D-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0807" y="2037734"/>
            <a:ext cx="8989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Description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429000" y="212342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7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Time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29540"/>
              </p:ext>
            </p:extLst>
          </p:nvPr>
        </p:nvGraphicFramePr>
        <p:xfrm>
          <a:off x="457201" y="1371600"/>
          <a:ext cx="38862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288"/>
                <a:gridCol w="1133475"/>
                <a:gridCol w="12144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Credits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Mathematics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French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Kayaking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650051"/>
              </p:ext>
            </p:extLst>
          </p:nvPr>
        </p:nvGraphicFramePr>
        <p:xfrm>
          <a:off x="4495801" y="1371600"/>
          <a:ext cx="38862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288"/>
                <a:gridCol w="1133475"/>
                <a:gridCol w="12144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14801" y="2974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793530"/>
                <a:ext cx="3429000" cy="6685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𝐺𝑃𝐴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43.0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=3.071…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793530"/>
                <a:ext cx="3429000" cy="6685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3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" y="762000"/>
            <a:ext cx="677237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3581402"/>
            <a:ext cx="5610520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Answers Behind Here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864208"/>
              </p:ext>
            </p:extLst>
          </p:nvPr>
        </p:nvGraphicFramePr>
        <p:xfrm>
          <a:off x="7010401" y="762000"/>
          <a:ext cx="1918241" cy="2819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616"/>
                <a:gridCol w="1167625"/>
              </a:tblGrid>
              <a:tr h="309775">
                <a:tc gridSpan="2">
                  <a:txBody>
                    <a:bodyPr/>
                    <a:lstStyle/>
                    <a:p>
                      <a:r>
                        <a:rPr lang="en-US" sz="1200" b="1" dirty="0" smtClean="0"/>
                        <a:t>Marquette</a:t>
                      </a:r>
                      <a:r>
                        <a:rPr lang="en-US" sz="1200" b="1" baseline="0" dirty="0" smtClean="0"/>
                        <a:t> University UG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977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Grade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Point Value</a:t>
                      </a:r>
                      <a:endParaRPr lang="en-US" sz="1200" b="1" dirty="0"/>
                    </a:p>
                  </a:txBody>
                  <a:tcPr/>
                </a:tc>
              </a:tr>
              <a:tr h="27498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4.0</a:t>
                      </a:r>
                      <a:endParaRPr lang="en-US" sz="1200" b="1" dirty="0"/>
                    </a:p>
                  </a:txBody>
                  <a:tcPr/>
                </a:tc>
              </a:tr>
              <a:tr h="27498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AB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3.5</a:t>
                      </a:r>
                      <a:endParaRPr lang="en-US" sz="1200" b="1" dirty="0"/>
                    </a:p>
                  </a:txBody>
                  <a:tcPr/>
                </a:tc>
              </a:tr>
              <a:tr h="27498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3.0</a:t>
                      </a:r>
                      <a:endParaRPr lang="en-US" sz="1200" b="1" dirty="0"/>
                    </a:p>
                  </a:txBody>
                  <a:tcPr/>
                </a:tc>
              </a:tr>
              <a:tr h="27498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2.5</a:t>
                      </a:r>
                      <a:endParaRPr lang="en-US" sz="1200" b="1" dirty="0"/>
                    </a:p>
                  </a:txBody>
                  <a:tcPr/>
                </a:tc>
              </a:tr>
              <a:tr h="27498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2.0</a:t>
                      </a:r>
                      <a:endParaRPr lang="en-US" sz="1200" b="1" dirty="0"/>
                    </a:p>
                  </a:txBody>
                  <a:tcPr/>
                </a:tc>
              </a:tr>
              <a:tr h="27498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1.5</a:t>
                      </a:r>
                      <a:endParaRPr lang="en-US" sz="1200" b="1" dirty="0"/>
                    </a:p>
                  </a:txBody>
                  <a:tcPr/>
                </a:tc>
              </a:tr>
              <a:tr h="27498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1.0</a:t>
                      </a:r>
                      <a:endParaRPr lang="en-US" sz="1200" b="1" dirty="0"/>
                    </a:p>
                  </a:txBody>
                  <a:tcPr/>
                </a:tc>
              </a:tr>
              <a:tr h="27498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0.0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8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Using what we learned, what GPA do you get?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944959" cy="2314898"/>
          </a:xfr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756558"/>
              </p:ext>
            </p:extLst>
          </p:nvPr>
        </p:nvGraphicFramePr>
        <p:xfrm>
          <a:off x="304800" y="3886200"/>
          <a:ext cx="841502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 Value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57079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Answer:	3.43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18907" y="5692094"/>
            <a:ext cx="10668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Foreign Transcripts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	Convert foreign grades to US grades</a:t>
            </a:r>
          </a:p>
          <a:p>
            <a:pPr lvl="1"/>
            <a:r>
              <a:rPr lang="en-US" dirty="0" smtClean="0"/>
              <a:t>Modify the Scale to fit that of your institution</a:t>
            </a:r>
          </a:p>
          <a:p>
            <a:r>
              <a:rPr lang="en-US" dirty="0" smtClean="0"/>
              <a:t>Step 2:	Convert Credits*</a:t>
            </a:r>
          </a:p>
          <a:p>
            <a:r>
              <a:rPr lang="en-US" dirty="0" smtClean="0"/>
              <a:t>Step 3:	Multiply credits by grade points for each course, and add them together</a:t>
            </a:r>
          </a:p>
          <a:p>
            <a:r>
              <a:rPr lang="en-US" dirty="0" smtClean="0"/>
              <a:t>Step 4: 	Follow your GPA formula just like a US transcript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410200"/>
            <a:ext cx="7583487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66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Conversion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Internal country </a:t>
            </a:r>
            <a:r>
              <a:rPr lang="en-US" dirty="0"/>
              <a:t>pages </a:t>
            </a:r>
            <a:endParaRPr lang="en-US" dirty="0" smtClean="0"/>
          </a:p>
          <a:p>
            <a:pPr lvl="1"/>
            <a:r>
              <a:rPr lang="en-US" sz="1800" dirty="0" smtClean="0"/>
              <a:t>Table of Contents and sample can be found: </a:t>
            </a:r>
            <a:r>
              <a:rPr lang="en-US" sz="1000" dirty="0" smtClean="0">
                <a:hlinkClick r:id="rId2"/>
              </a:rPr>
              <a:t>http</a:t>
            </a:r>
            <a:r>
              <a:rPr lang="en-US" sz="1000" dirty="0">
                <a:hlinkClick r:id="rId2"/>
              </a:rPr>
              <a:t>://www.nafsa.org/Find_Resources/Supporting_International_Students_And_Scholars/Network_Resources/International_Enrollment_Management/Table_of_Contents_Template_for_Credential_Evaluation_Manual</a:t>
            </a:r>
            <a:r>
              <a:rPr lang="en-US" sz="1000" dirty="0" smtClean="0">
                <a:hlinkClick r:id="rId2"/>
              </a:rPr>
              <a:t>/</a:t>
            </a:r>
            <a:r>
              <a:rPr lang="en-US" sz="1000" dirty="0" smtClean="0"/>
              <a:t> </a:t>
            </a:r>
          </a:p>
          <a:p>
            <a:r>
              <a:rPr lang="en-US" dirty="0" smtClean="0"/>
              <a:t>NAFSA Online Guides to Education Systems Around </a:t>
            </a:r>
            <a:r>
              <a:rPr lang="en-US" dirty="0"/>
              <a:t>the World </a:t>
            </a:r>
            <a:r>
              <a:rPr lang="en-US" sz="1000" dirty="0">
                <a:hlinkClick r:id="rId3"/>
              </a:rPr>
              <a:t>http://www.nafsa.org/Resource_Library_Assets/Publications_Library/Online_Guide_to_Educational_Systems_Around_the_World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  </a:t>
            </a:r>
          </a:p>
          <a:p>
            <a:r>
              <a:rPr lang="en-US" dirty="0" smtClean="0"/>
              <a:t>Print Publications (Pier Guides, ECE Presents, Etc.)</a:t>
            </a:r>
          </a:p>
          <a:p>
            <a:r>
              <a:rPr lang="en-US" dirty="0" smtClean="0"/>
              <a:t>Online Databases (AACRAO EDGE, GRADE Database, </a:t>
            </a:r>
            <a:r>
              <a:rPr lang="en-US" dirty="0" err="1" smtClean="0"/>
              <a:t>Classbase</a:t>
            </a:r>
            <a:r>
              <a:rPr lang="en-US" dirty="0" smtClean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20783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27" y="228600"/>
            <a:ext cx="454881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259" y="1559986"/>
            <a:ext cx="4038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Table of Contents Template for Credential Evaluation </a:t>
            </a:r>
            <a:r>
              <a:rPr lang="en-US" dirty="0" smtClean="0"/>
              <a:t>Manual</a:t>
            </a:r>
          </a:p>
          <a:p>
            <a:endParaRPr lang="en-US" dirty="0"/>
          </a:p>
          <a:p>
            <a:r>
              <a:rPr lang="en-US" sz="1400" dirty="0" smtClean="0"/>
              <a:t>Sample – Saudi Arabia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76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Other Free, Electronic Resources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7543800" cy="5517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50" b="1" dirty="0" err="1">
                <a:solidFill>
                  <a:prstClr val="black"/>
                </a:solidFill>
                <a:ea typeface="Calibri"/>
                <a:cs typeface="Times New Roman"/>
              </a:rPr>
              <a:t>Classbase</a:t>
            </a:r>
            <a:r>
              <a:rPr lang="en-US" sz="1450" b="1" dirty="0">
                <a:solidFill>
                  <a:prstClr val="black"/>
                </a:solidFill>
                <a:ea typeface="Calibri"/>
                <a:cs typeface="Times New Roman"/>
              </a:rPr>
              <a:t>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5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http://www.classbase.com/</a:t>
            </a:r>
            <a:endParaRPr lang="en-US" sz="1450" u="sng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50" b="1" dirty="0" smtClean="0">
                <a:solidFill>
                  <a:prstClr val="black"/>
                </a:solidFill>
                <a:ea typeface="Calibri"/>
                <a:cs typeface="Times New Roman"/>
              </a:rPr>
              <a:t>WES </a:t>
            </a:r>
            <a:r>
              <a:rPr lang="en-US" sz="1450" b="1" dirty="0">
                <a:solidFill>
                  <a:prstClr val="black"/>
                </a:solidFill>
                <a:ea typeface="Calibri"/>
                <a:cs typeface="Times New Roman"/>
              </a:rPr>
              <a:t>Country Profiles: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5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http://www.wes.org/wes_tools/profile.asp</a:t>
            </a:r>
            <a:endParaRPr lang="en-US" sz="145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US" sz="1450" b="1" dirty="0"/>
              <a:t>NCAA International Standards </a:t>
            </a:r>
            <a:endParaRPr lang="en-US" sz="1450" b="1" dirty="0" smtClean="0"/>
          </a:p>
          <a:p>
            <a:r>
              <a:rPr lang="en-US" sz="1450" dirty="0" smtClean="0">
                <a:hlinkClick r:id="rId4"/>
              </a:rPr>
              <a:t>https</a:t>
            </a:r>
            <a:r>
              <a:rPr lang="en-US" sz="1450" dirty="0">
                <a:hlinkClick r:id="rId4"/>
              </a:rPr>
              <a:t>://www.ncaapublications.com/p-4359-international-standards-2014-2015-guide-to-international-academic-standards-for-athletics-eligibility-updated-july-2014.aspx</a:t>
            </a:r>
            <a:r>
              <a:rPr lang="en-US" sz="1450" dirty="0"/>
              <a:t> </a:t>
            </a:r>
            <a:endParaRPr lang="en-US" sz="1450" dirty="0" smtClean="0"/>
          </a:p>
          <a:p>
            <a:endParaRPr lang="en-US" sz="145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50" b="1" dirty="0" smtClean="0">
                <a:solidFill>
                  <a:prstClr val="black"/>
                </a:solidFill>
                <a:ea typeface="Calibri"/>
                <a:cs typeface="Times New Roman"/>
              </a:rPr>
              <a:t>Alberta </a:t>
            </a:r>
            <a:r>
              <a:rPr lang="en-US" sz="1450" b="1" dirty="0">
                <a:solidFill>
                  <a:prstClr val="black"/>
                </a:solidFill>
                <a:ea typeface="Calibri"/>
                <a:cs typeface="Times New Roman"/>
              </a:rPr>
              <a:t>International Education Guides: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5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http://work.alberta.ca/Immigration/international-education-guides.html</a:t>
            </a:r>
            <a:endParaRPr lang="en-US" sz="145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50" b="1" dirty="0" smtClean="0">
                <a:solidFill>
                  <a:prstClr val="black"/>
                </a:solidFill>
                <a:ea typeface="Calibri"/>
                <a:cs typeface="Times New Roman"/>
              </a:rPr>
              <a:t>NUFFIC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50" dirty="0">
                <a:solidFill>
                  <a:prstClr val="black"/>
                </a:solidFill>
                <a:ea typeface="Calibri"/>
                <a:cs typeface="Times New Roman"/>
                <a:hlinkClick r:id="rId6"/>
              </a:rPr>
              <a:t>https://</a:t>
            </a:r>
            <a:r>
              <a:rPr lang="en-US" sz="1450" dirty="0" smtClean="0">
                <a:solidFill>
                  <a:prstClr val="black"/>
                </a:solidFill>
                <a:ea typeface="Calibri"/>
                <a:cs typeface="Times New Roman"/>
                <a:hlinkClick r:id="rId6"/>
              </a:rPr>
              <a:t>www.nuffic.nl/en/diploma-recognition/foreign-education-systems/foreign-education-systems</a:t>
            </a:r>
            <a:r>
              <a:rPr lang="en-US" sz="145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en-US" sz="145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50" b="1" dirty="0" smtClean="0">
                <a:solidFill>
                  <a:prstClr val="black"/>
                </a:solidFill>
                <a:ea typeface="Calibri"/>
                <a:cs typeface="Times New Roman"/>
              </a:rPr>
              <a:t>NORRIC </a:t>
            </a:r>
            <a:r>
              <a:rPr lang="en-US" sz="1450" b="1" dirty="0">
                <a:solidFill>
                  <a:prstClr val="black"/>
                </a:solidFill>
                <a:ea typeface="Calibri"/>
                <a:cs typeface="Times New Roman"/>
              </a:rPr>
              <a:t>Publications: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50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http://norric.org/publications/publications#countries</a:t>
            </a:r>
            <a:endParaRPr lang="en-US" sz="145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8001000" y="3886200"/>
            <a:ext cx="155448" cy="25146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6603" y="4989611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Non-US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Transcripts</a:t>
            </a:r>
          </a:p>
          <a:p>
            <a:pPr lvl="1"/>
            <a:r>
              <a:rPr lang="en-US" dirty="0" smtClean="0"/>
              <a:t>Diploma Supplements</a:t>
            </a:r>
          </a:p>
          <a:p>
            <a:pPr lvl="1"/>
            <a:r>
              <a:rPr lang="en-US" dirty="0" smtClean="0"/>
              <a:t>Mark Sheets</a:t>
            </a:r>
          </a:p>
          <a:p>
            <a:pPr lvl="1"/>
            <a:r>
              <a:rPr lang="en-US" dirty="0" smtClean="0"/>
              <a:t>Course certificates</a:t>
            </a:r>
          </a:p>
          <a:p>
            <a:r>
              <a:rPr lang="en-US" dirty="0" smtClean="0"/>
              <a:t>From</a:t>
            </a:r>
          </a:p>
          <a:p>
            <a:pPr lvl="1"/>
            <a:r>
              <a:rPr lang="en-US" dirty="0" smtClean="0"/>
              <a:t>Degree-granting institution</a:t>
            </a:r>
          </a:p>
          <a:p>
            <a:pPr lvl="1"/>
            <a:r>
              <a:rPr lang="en-US" dirty="0" smtClean="0"/>
              <a:t>Teaching </a:t>
            </a:r>
            <a:r>
              <a:rPr lang="en-US" dirty="0" smtClean="0"/>
              <a:t>institution</a:t>
            </a:r>
          </a:p>
          <a:p>
            <a:pPr lvl="1"/>
            <a:r>
              <a:rPr lang="en-US" dirty="0" smtClean="0"/>
              <a:t>Examination Board, Ministry of Education, etc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t="2481" r="42969" b="6029"/>
          <a:stretch/>
        </p:blipFill>
        <p:spPr bwMode="auto">
          <a:xfrm>
            <a:off x="4876800" y="1898991"/>
            <a:ext cx="3435742" cy="449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2546141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0"/>
            <a:ext cx="1835542" cy="258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84" y="2895600"/>
            <a:ext cx="2680111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1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foreigncredits.s3.amazonaws.com/Originals/D%27Silva_Sydney_1_43918_39016_2.pdf?AWSAccessKeyId=AKIAJZE6QM35ME3HCAZQ&amp;Expires=1393612770&amp;Signature=nOYQ52iC6OrhI1GFCIAFrPNapTw%3D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9" t="8720" r="31250"/>
          <a:stretch/>
        </p:blipFill>
        <p:spPr>
          <a:xfrm>
            <a:off x="2314576" y="363590"/>
            <a:ext cx="4791074" cy="6268877"/>
          </a:xfrm>
        </p:spPr>
      </p:pic>
      <p:sp>
        <p:nvSpPr>
          <p:cNvPr id="3" name="Rectangle 2"/>
          <p:cNvSpPr/>
          <p:nvPr/>
        </p:nvSpPr>
        <p:spPr>
          <a:xfrm>
            <a:off x="3048000" y="1828800"/>
            <a:ext cx="24384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991" y="1066800"/>
            <a:ext cx="9060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73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foreigncredits.s3.amazonaws.com/Originals/D%27Silva_Sydney_1_43918_39016_2.pdf?AWSAccessKeyId=AKIAJZE6QM35ME3HCAZQ&amp;Expires=1393612770&amp;Signature=nOYQ52iC6OrhI1GFCIAFrPNapTw%3D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9" t="8720" r="31250"/>
          <a:stretch/>
        </p:blipFill>
        <p:spPr>
          <a:xfrm>
            <a:off x="638177" y="677040"/>
            <a:ext cx="4648200" cy="6081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7032" y="2057400"/>
            <a:ext cx="2356768" cy="2139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1" y="4716028"/>
            <a:ext cx="3048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http://www.classbase.com/Countries/India/Grading-System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0" y="5334000"/>
            <a:ext cx="4191000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1. Max Marks = 300 per </a:t>
            </a:r>
            <a:r>
              <a:rPr lang="en-US" sz="1400" dirty="0" smtClean="0">
                <a:solidFill>
                  <a:prstClr val="black"/>
                </a:solidFill>
              </a:rPr>
              <a:t>subject/Min Marks= 105 (35%)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2. </a:t>
            </a:r>
            <a:r>
              <a:rPr lang="en-US" sz="1400" dirty="0" smtClean="0">
                <a:solidFill>
                  <a:prstClr val="black"/>
                </a:solidFill>
              </a:rPr>
              <a:t>	Mathematics</a:t>
            </a:r>
            <a:r>
              <a:rPr lang="en-US" sz="1400" dirty="0">
                <a:solidFill>
                  <a:prstClr val="black"/>
                </a:solidFill>
              </a:rPr>
              <a:t>: 294/300 = 98%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	Physics</a:t>
            </a:r>
            <a:r>
              <a:rPr lang="en-US" sz="1400" dirty="0">
                <a:solidFill>
                  <a:prstClr val="black"/>
                </a:solidFill>
              </a:rPr>
              <a:t>:  251/300= 83%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Chemistry</a:t>
            </a:r>
            <a:r>
              <a:rPr lang="en-US" sz="1400" dirty="0">
                <a:solidFill>
                  <a:prstClr val="black"/>
                </a:solidFill>
              </a:rPr>
              <a:t>: 237/300= 79 %</a:t>
            </a:r>
          </a:p>
          <a:p>
            <a:r>
              <a:rPr lang="en-US" sz="1400" dirty="0">
                <a:solidFill>
                  <a:prstClr val="black"/>
                </a:solidFill>
              </a:rPr>
              <a:t>3. </a:t>
            </a:r>
            <a:r>
              <a:rPr lang="en-US" sz="1400" dirty="0" smtClean="0">
                <a:solidFill>
                  <a:prstClr val="black"/>
                </a:solidFill>
              </a:rPr>
              <a:t>98=A, </a:t>
            </a:r>
            <a:r>
              <a:rPr lang="en-US" sz="1400" dirty="0">
                <a:solidFill>
                  <a:prstClr val="black"/>
                </a:solidFill>
              </a:rPr>
              <a:t>83=A, </a:t>
            </a:r>
            <a:r>
              <a:rPr lang="en-US" sz="1400" dirty="0" smtClean="0">
                <a:solidFill>
                  <a:prstClr val="black"/>
                </a:solidFill>
              </a:rPr>
              <a:t>79=A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5"/>
          <a:stretch/>
        </p:blipFill>
        <p:spPr bwMode="auto">
          <a:xfrm>
            <a:off x="5341363" y="2325061"/>
            <a:ext cx="3629027" cy="16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1278" y="4065017"/>
            <a:ext cx="35795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Verdana"/>
              </a:rPr>
              <a:t>* Please </a:t>
            </a:r>
            <a:r>
              <a:rPr lang="en-US" sz="1050" dirty="0">
                <a:solidFill>
                  <a:srgbClr val="000000"/>
                </a:solidFill>
                <a:latin typeface="Verdana"/>
              </a:rPr>
              <a:t>note, minimum pass can vary, typically between 30 and 40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420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782" y="790910"/>
            <a:ext cx="4140557" cy="5908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9902" y="2968534"/>
            <a:ext cx="76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? / 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3338" y="3366135"/>
            <a:ext cx="153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 / Failure?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3338" y="3781822"/>
            <a:ext cx="112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Failure?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3338" y="4207693"/>
            <a:ext cx="112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Failure?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8168" y="4608354"/>
            <a:ext cx="134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Failure?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8168" y="5018469"/>
            <a:ext cx="134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Failure?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3338" y="2567873"/>
            <a:ext cx="76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A? /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3338" y="1769612"/>
            <a:ext cx="119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Failure?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9902" y="2167212"/>
            <a:ext cx="76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? /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660" y="2673638"/>
            <a:ext cx="182558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</a:rPr>
              <a:t>Grading Scale: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90-100 </a:t>
            </a:r>
            <a:r>
              <a:rPr lang="zh-CN" altLang="en-US" dirty="0" smtClean="0">
                <a:solidFill>
                  <a:prstClr val="black"/>
                </a:solidFill>
              </a:rPr>
              <a:t>优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80-89   </a:t>
            </a:r>
            <a:r>
              <a:rPr lang="zh-CN" altLang="en-US" dirty="0" smtClean="0">
                <a:solidFill>
                  <a:prstClr val="black"/>
                </a:solidFill>
              </a:rPr>
              <a:t>良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70-79   </a:t>
            </a:r>
            <a:r>
              <a:rPr lang="zh-CN" altLang="en-US" dirty="0" smtClean="0">
                <a:solidFill>
                  <a:prstClr val="black"/>
                </a:solidFill>
              </a:rPr>
              <a:t>中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60-69   </a:t>
            </a:r>
            <a:r>
              <a:rPr lang="zh-CN" altLang="en-US" dirty="0" smtClean="0">
                <a:solidFill>
                  <a:prstClr val="black"/>
                </a:solidFill>
              </a:rPr>
              <a:t>及格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0-59     </a:t>
            </a:r>
            <a:r>
              <a:rPr lang="zh-CN" altLang="en-US" dirty="0" smtClean="0">
                <a:solidFill>
                  <a:prstClr val="black"/>
                </a:solidFill>
              </a:rPr>
              <a:t>不及格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661" y="1066800"/>
            <a:ext cx="176474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China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14" y="520454"/>
            <a:ext cx="4140557" cy="590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879" y="1784817"/>
            <a:ext cx="4363667" cy="766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2647" y="3076395"/>
            <a:ext cx="2786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Maximum Scores: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120 –</a:t>
            </a:r>
            <a:r>
              <a:rPr lang="en-US" dirty="0" smtClean="0">
                <a:solidFill>
                  <a:prstClr val="black"/>
                </a:solidFill>
              </a:rPr>
              <a:t> Math, English, Chinese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60 –</a:t>
            </a:r>
            <a:r>
              <a:rPr lang="en-US" dirty="0" smtClean="0">
                <a:solidFill>
                  <a:prstClr val="black"/>
                </a:solidFill>
              </a:rPr>
              <a:t> Other subjects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2859" y="4525031"/>
            <a:ext cx="1825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Grading Scale: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90-100 </a:t>
            </a:r>
            <a:r>
              <a:rPr lang="zh-CN" altLang="en-US" dirty="0" smtClean="0">
                <a:solidFill>
                  <a:prstClr val="black"/>
                </a:solidFill>
              </a:rPr>
              <a:t>优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80-89   </a:t>
            </a:r>
            <a:r>
              <a:rPr lang="zh-CN" altLang="en-US" dirty="0" smtClean="0">
                <a:solidFill>
                  <a:prstClr val="black"/>
                </a:solidFill>
              </a:rPr>
              <a:t>良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70-79   </a:t>
            </a:r>
            <a:r>
              <a:rPr lang="zh-CN" altLang="en-US" dirty="0" smtClean="0">
                <a:solidFill>
                  <a:prstClr val="black"/>
                </a:solidFill>
              </a:rPr>
              <a:t>中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60-69   </a:t>
            </a:r>
            <a:r>
              <a:rPr lang="zh-CN" altLang="en-US" dirty="0" smtClean="0">
                <a:solidFill>
                  <a:prstClr val="black"/>
                </a:solidFill>
              </a:rPr>
              <a:t>及格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0-59     </a:t>
            </a:r>
            <a:r>
              <a:rPr lang="zh-CN" altLang="en-US" dirty="0" smtClean="0">
                <a:solidFill>
                  <a:prstClr val="black"/>
                </a:solidFill>
              </a:rPr>
              <a:t>不及格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2646" y="890178"/>
            <a:ext cx="278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Transcript Legend:</a:t>
            </a:r>
          </a:p>
        </p:txBody>
      </p:sp>
    </p:spTree>
    <p:extLst>
      <p:ext uri="{BB962C8B-B14F-4D97-AF65-F5344CB8AC3E}">
        <p14:creationId xmlns:p14="http://schemas.microsoft.com/office/powerpoint/2010/main" val="39107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2861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04" y="1524000"/>
            <a:ext cx="4114800" cy="860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04" y="2528888"/>
            <a:ext cx="4251096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363" y="774357"/>
            <a:ext cx="2008699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Uganda</a:t>
            </a:r>
          </a:p>
        </p:txBody>
      </p:sp>
    </p:spTree>
    <p:extLst>
      <p:ext uri="{BB962C8B-B14F-4D97-AF65-F5344CB8AC3E}">
        <p14:creationId xmlns:p14="http://schemas.microsoft.com/office/powerpoint/2010/main" val="35364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GPA Calculators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3352798"/>
          </a:xfrm>
        </p:spPr>
        <p:txBody>
          <a:bodyPr numCol="2">
            <a:normAutofit/>
          </a:bodyPr>
          <a:lstStyle/>
          <a:p>
            <a:r>
              <a:rPr lang="en-US" sz="2000" dirty="0" smtClean="0"/>
              <a:t>Excel-based Calculators</a:t>
            </a:r>
          </a:p>
          <a:p>
            <a:pPr lvl="1"/>
            <a:r>
              <a:rPr lang="en-US" sz="2000" dirty="0" smtClean="0"/>
              <a:t>Any grading scale you input</a:t>
            </a:r>
          </a:p>
          <a:p>
            <a:pPr lvl="1"/>
            <a:r>
              <a:rPr lang="en-US" sz="2000" dirty="0" smtClean="0"/>
              <a:t>Built-in algorithm calculates GPA based on your inputs</a:t>
            </a:r>
          </a:p>
          <a:p>
            <a:pPr lvl="1"/>
            <a:r>
              <a:rPr lang="en-US" sz="2000" dirty="0" smtClean="0"/>
              <a:t>Internal use</a:t>
            </a:r>
          </a:p>
          <a:p>
            <a:pPr lvl="1"/>
            <a:r>
              <a:rPr lang="en-US" sz="2000" dirty="0" smtClean="0"/>
              <a:t>Easily modifiable data</a:t>
            </a:r>
          </a:p>
          <a:p>
            <a:pPr lvl="2"/>
            <a:r>
              <a:rPr lang="en-US" sz="2000" dirty="0" smtClean="0"/>
              <a:t>Can be saved</a:t>
            </a:r>
          </a:p>
          <a:p>
            <a:pPr marL="914400" lvl="2" indent="0">
              <a:buNone/>
            </a:pPr>
            <a:endParaRPr lang="en-US" sz="2000" dirty="0"/>
          </a:p>
          <a:p>
            <a:pPr lvl="2"/>
            <a:endParaRPr lang="en-US" sz="2000" dirty="0"/>
          </a:p>
          <a:p>
            <a:r>
              <a:rPr lang="en-US" sz="2000" dirty="0" smtClean="0"/>
              <a:t>Online GPA Calculators</a:t>
            </a:r>
          </a:p>
          <a:p>
            <a:pPr lvl="1"/>
            <a:r>
              <a:rPr lang="en-US" sz="2000" dirty="0" smtClean="0"/>
              <a:t>Domestic or international</a:t>
            </a:r>
          </a:p>
          <a:p>
            <a:pPr lvl="1"/>
            <a:r>
              <a:rPr lang="en-US" sz="2000" dirty="0" smtClean="0"/>
              <a:t>Internal or external</a:t>
            </a:r>
          </a:p>
          <a:p>
            <a:pPr lvl="1"/>
            <a:r>
              <a:rPr lang="en-US" sz="2000" dirty="0" smtClean="0"/>
              <a:t>University-based, or third party</a:t>
            </a:r>
          </a:p>
          <a:p>
            <a:pPr lvl="1"/>
            <a:r>
              <a:rPr lang="en-US" sz="2000" dirty="0" smtClean="0"/>
              <a:t>Modifications only by the developer</a:t>
            </a:r>
          </a:p>
          <a:p>
            <a:pPr lvl="1"/>
            <a:r>
              <a:rPr lang="en-US" sz="2000" dirty="0" smtClean="0"/>
              <a:t>Can you save your work?</a:t>
            </a:r>
            <a:endParaRPr lang="en-US" sz="2000" dirty="0"/>
          </a:p>
        </p:txBody>
      </p:sp>
      <p:pic>
        <p:nvPicPr>
          <p:cNvPr id="4" name="Picture 3" descr="C:\Users\Alex\Pictures\gpa cal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4" y="4267200"/>
            <a:ext cx="3057525" cy="2171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267200"/>
            <a:ext cx="3163887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3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Excel-based GPA </a:t>
            </a:r>
            <a:r>
              <a:rPr lang="en-US" dirty="0"/>
              <a:t>Calculators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Calculating GPAs with Excel or by hand (if your resident Excel pro is busy) is best for international GPA equivalence because: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modify grade inputs based on original institutional scales (don’t need to rely on pre-existing grade conversion charts from third parties)</a:t>
            </a:r>
          </a:p>
          <a:p>
            <a:pPr lvl="1"/>
            <a:r>
              <a:rPr lang="en-US" dirty="0" smtClean="0"/>
              <a:t>Can be used for any country/institution as long as you determine what equates to a US “A”, “B”, “C”, etc. </a:t>
            </a:r>
          </a:p>
          <a:p>
            <a:pPr lvl="1"/>
            <a:r>
              <a:rPr lang="en-US" dirty="0" smtClean="0"/>
              <a:t>Not many options online for international students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4" y="735912"/>
            <a:ext cx="4891087" cy="3798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410200"/>
            <a:ext cx="157126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  <a:r>
              <a:rPr lang="en-US" dirty="0" smtClean="0"/>
              <a:t>SUM(A5:A11)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66800" y="4114800"/>
            <a:ext cx="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23980" y="5410200"/>
            <a:ext cx="155523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=SUM(B5:B11)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0" y="5410200"/>
            <a:ext cx="111601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=A14/B14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028464" y="4114800"/>
            <a:ext cx="83635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0"/>
          </p:cNvCxnSpPr>
          <p:nvPr/>
        </p:nvCxnSpPr>
        <p:spPr>
          <a:xfrm flipH="1" flipV="1">
            <a:off x="2667000" y="4114800"/>
            <a:ext cx="2082006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00801" y="749894"/>
            <a:ext cx="220979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this version, you must enter Grade Points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Remember to multiply the grade point value by the number of credits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447801" y="2057400"/>
            <a:ext cx="4953000" cy="62076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79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5725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674" y="4077563"/>
            <a:ext cx="501105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Screen shot of internal, excel-based GPA calculator.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Edit-able, save-able,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elegant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Works only for one grading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Final, Provisional, Predicted?</a:t>
            </a:r>
          </a:p>
          <a:p>
            <a:r>
              <a:rPr lang="en-US" dirty="0" smtClean="0"/>
              <a:t>Examination or coursework grades?</a:t>
            </a:r>
          </a:p>
          <a:p>
            <a:r>
              <a:rPr lang="en-US" dirty="0" smtClean="0"/>
              <a:t>Multiple grades (words, letters, #s)</a:t>
            </a:r>
          </a:p>
          <a:p>
            <a:pPr lvl="1"/>
            <a:r>
              <a:rPr lang="en-US" dirty="0" smtClean="0"/>
              <a:t>What should we be converting?</a:t>
            </a:r>
          </a:p>
          <a:p>
            <a:r>
              <a:rPr lang="en-US" dirty="0" smtClean="0"/>
              <a:t>What does this country/system report, or omit?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7462191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4967" y="4114800"/>
            <a:ext cx="282480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Complex Excel-based Calculator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Multiple Country scales in one workbook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Instructions for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Scales still customizable</a:t>
            </a:r>
          </a:p>
        </p:txBody>
      </p:sp>
    </p:spTree>
    <p:extLst>
      <p:ext uri="{BB962C8B-B14F-4D97-AF65-F5344CB8AC3E}">
        <p14:creationId xmlns:p14="http://schemas.microsoft.com/office/powerpoint/2010/main" val="4503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GPA Calculators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institution may already have one!</a:t>
            </a:r>
          </a:p>
          <a:p>
            <a:pPr lvl="1"/>
            <a:r>
              <a:rPr lang="en-US" dirty="0" smtClean="0"/>
              <a:t>Usually domestic grading scale only</a:t>
            </a:r>
          </a:p>
          <a:p>
            <a:pPr lvl="1"/>
            <a:r>
              <a:rPr lang="en-US" dirty="0" smtClean="0"/>
              <a:t>Can be tailored to undergraduate or graduate, current students or applicants</a:t>
            </a:r>
          </a:p>
          <a:p>
            <a:pPr lvl="1"/>
            <a:r>
              <a:rPr lang="en-US" dirty="0" smtClean="0"/>
              <a:t>Can be institutionally-based, or link to a third-party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9515"/>
            <a:ext cx="3829050" cy="549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79514"/>
            <a:ext cx="40100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1860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4"/>
              </a:rPr>
              <a:t>www.unr.edu/admissions/how-to-apply/gpa-calculator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514163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hlinkClick r:id="rId5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5"/>
              </a:rPr>
              <a:t>www.unr.edu/academic-central/academic-resources/gpa-calculator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429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81325"/>
            <a:ext cx="3429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5181600"/>
            <a:ext cx="19030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4"/>
              </a:rPr>
              <a:t>http://hilo.hawaii.edu/registrar</a:t>
            </a:r>
            <a:r>
              <a:rPr lang="en-US" sz="1000" dirty="0" smtClean="0">
                <a:hlinkClick r:id="rId4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429000" cy="429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191000" y="4080382"/>
            <a:ext cx="685800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5217118"/>
            <a:ext cx="22894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6"/>
              </a:rPr>
              <a:t>http://</a:t>
            </a:r>
            <a:r>
              <a:rPr lang="en-US" sz="1000" dirty="0" smtClean="0">
                <a:hlinkClick r:id="rId6"/>
              </a:rPr>
              <a:t>www.back2college.com/gpa.htm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53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Online GPA Calculators </a:t>
            </a:r>
            <a:br>
              <a:rPr lang="en-US" sz="3600" dirty="0" smtClean="0"/>
            </a:br>
            <a:r>
              <a:rPr lang="en-US" sz="3600" dirty="0" smtClean="0"/>
              <a:t>(International)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Grading scale limited to those input by the administrator</a:t>
            </a:r>
          </a:p>
          <a:p>
            <a:pPr lvl="1"/>
            <a:r>
              <a:rPr lang="en-US" dirty="0" smtClean="0"/>
              <a:t>Not customizable</a:t>
            </a:r>
          </a:p>
          <a:p>
            <a:r>
              <a:rPr lang="en-US" dirty="0" smtClean="0"/>
              <a:t>Can be used by prospective applicants or current students</a:t>
            </a:r>
          </a:p>
          <a:p>
            <a:r>
              <a:rPr lang="en-US" dirty="0" smtClean="0"/>
              <a:t>Large data set required (many grading scales)</a:t>
            </a:r>
          </a:p>
          <a:p>
            <a:r>
              <a:rPr lang="en-US" dirty="0" smtClean="0"/>
              <a:t>Can results be saved?</a:t>
            </a:r>
          </a:p>
          <a:p>
            <a:r>
              <a:rPr lang="en-US" dirty="0" smtClean="0"/>
              <a:t>Free or fee-based?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785813"/>
            <a:ext cx="4996720" cy="302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4589068" cy="3389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5827693"/>
            <a:ext cx="28998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www.wes.org/students/igpacalc.asp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04789" y="3810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http://www.foreigncredits.com/Resources/GPA-Calculator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010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90600"/>
            <a:ext cx="6015037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85800"/>
            <a:ext cx="6553200" cy="5444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4707023"/>
            <a:ext cx="474345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sure this works for your credential and your institution</a:t>
            </a:r>
          </a:p>
          <a:p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61592"/>
            <a:ext cx="4743450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048000" y="4495800"/>
            <a:ext cx="129540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43400" y="4876800"/>
            <a:ext cx="15240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8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u="sng" dirty="0" smtClean="0"/>
              <a:t>Questions, Comments?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100" dirty="0" smtClean="0"/>
              <a:t>Thank You</a:t>
            </a:r>
            <a:r>
              <a:rPr lang="en-US" dirty="0" smtClean="0"/>
              <a:t>!!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This presentation is available for download at </a:t>
            </a:r>
          </a:p>
          <a:p>
            <a:pPr marL="0" indent="0" algn="ctr">
              <a:buNone/>
            </a:pPr>
            <a:r>
              <a:rPr lang="en-US" sz="1900" dirty="0">
                <a:hlinkClick r:id="rId2"/>
              </a:rPr>
              <a:t>http://www.foreigncredits.com/Resources/Presentations</a:t>
            </a:r>
            <a:r>
              <a:rPr lang="en-US" sz="1900" dirty="0" smtClean="0">
                <a:hlinkClick r:id="rId2"/>
              </a:rPr>
              <a:t>/</a:t>
            </a:r>
            <a:r>
              <a:rPr lang="en-US" sz="1900" dirty="0" smtClean="0"/>
              <a:t> </a:t>
            </a:r>
          </a:p>
          <a:p>
            <a:pPr marL="0" indent="0" algn="ctr">
              <a:buNone/>
            </a:pPr>
            <a:endParaRPr lang="en-US" sz="19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Aleks</a:t>
            </a:r>
            <a:r>
              <a:rPr lang="en-US" sz="2000" dirty="0" smtClean="0"/>
              <a:t> </a:t>
            </a:r>
            <a:r>
              <a:rPr lang="en-US" sz="2000" dirty="0" err="1" smtClean="0"/>
              <a:t>Morawski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Director </a:t>
            </a:r>
            <a:r>
              <a:rPr lang="en-US" sz="2000" dirty="0"/>
              <a:t>of Evaluation Services</a:t>
            </a:r>
          </a:p>
          <a:p>
            <a:pPr marL="0" indent="0">
              <a:buNone/>
            </a:pPr>
            <a:r>
              <a:rPr lang="en-US" sz="2000" dirty="0"/>
              <a:t>Foreign Credits Inc. </a:t>
            </a:r>
          </a:p>
          <a:p>
            <a:pPr marL="0" indent="0">
              <a:buNone/>
            </a:pPr>
            <a:r>
              <a:rPr lang="en-US" sz="2000" dirty="0"/>
              <a:t>Tel. 847-250-0870</a:t>
            </a: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amorawski@foreigncredits.com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1800" dirty="0" smtClean="0"/>
              <a:t>Foreign </a:t>
            </a:r>
            <a:r>
              <a:rPr lang="en-US" sz="1800" dirty="0"/>
              <a:t>Credits is an Endorsed Member of AICE, the Association of International Credential Evaluators, Inc</a:t>
            </a:r>
            <a:r>
              <a:rPr lang="en-US" sz="1800" dirty="0" smtClean="0"/>
              <a:t>.</a:t>
            </a:r>
            <a:r>
              <a:rPr lang="en-US" sz="1800" b="1" dirty="0"/>
              <a:t> ®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152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9700"/>
            <a:ext cx="49530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409700"/>
            <a:ext cx="3476625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3559" y="4419600"/>
            <a:ext cx="222285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Pass, 90, or A?</a:t>
            </a:r>
          </a:p>
          <a:p>
            <a:endParaRPr lang="en-US" dirty="0"/>
          </a:p>
          <a:p>
            <a:r>
              <a:rPr lang="en-US" dirty="0" smtClean="0"/>
              <a:t>S Grade, or Excellent?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800600" y="2924175"/>
            <a:ext cx="1362960" cy="1419225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9202" y="4343400"/>
            <a:ext cx="1134358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181600" y="4343400"/>
            <a:ext cx="981959" cy="5378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counts, </a:t>
            </a:r>
            <a:r>
              <a:rPr lang="en-US" dirty="0"/>
              <a:t>W</a:t>
            </a:r>
            <a:r>
              <a:rPr lang="en-US" dirty="0" smtClean="0"/>
              <a:t>hat doesn’t?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certain countries, not all grades are counted toward the “overall grade”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South Korea, Philippines, etc.</a:t>
            </a:r>
          </a:p>
          <a:p>
            <a:r>
              <a:rPr lang="en-US" dirty="0" smtClean="0"/>
              <a:t>Failed grades are not reported until a student passes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Russia</a:t>
            </a:r>
          </a:p>
          <a:p>
            <a:r>
              <a:rPr lang="en-US" dirty="0" smtClean="0"/>
              <a:t>Failed attempts can be recorded on individual statements, but not on consolidated, or final statements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India</a:t>
            </a:r>
          </a:p>
          <a:p>
            <a:r>
              <a:rPr lang="en-US" dirty="0" smtClean="0"/>
              <a:t>What happens at your institution when a student fails a course, or repeats it for a passing/higher grade?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4" y="1066800"/>
            <a:ext cx="3724275" cy="5254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3886200" cy="5254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828800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84423" y="1866900"/>
            <a:ext cx="1295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81896" y="431219"/>
            <a:ext cx="389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many attempts, what would you do?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81400" y="800551"/>
            <a:ext cx="726678" cy="17902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</p:cNvCxnSpPr>
          <p:nvPr/>
        </p:nvCxnSpPr>
        <p:spPr>
          <a:xfrm>
            <a:off x="4330860" y="800551"/>
            <a:ext cx="3212940" cy="13330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9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Rank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Degree Classification/Overall grades</a:t>
            </a:r>
          </a:p>
          <a:p>
            <a:r>
              <a:rPr lang="en-US" dirty="0" smtClean="0"/>
              <a:t>Divisions / Classes</a:t>
            </a:r>
          </a:p>
          <a:p>
            <a:r>
              <a:rPr lang="en-US" dirty="0" smtClean="0"/>
              <a:t>Honors or </a:t>
            </a:r>
            <a:r>
              <a:rPr lang="en-US" dirty="0" err="1" smtClean="0"/>
              <a:t>Honours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in the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Letter grades most common</a:t>
            </a:r>
          </a:p>
          <a:p>
            <a:pPr lvl="1"/>
            <a:r>
              <a:rPr lang="en-US" dirty="0" smtClean="0"/>
              <a:t>A, B, C, D, F</a:t>
            </a:r>
          </a:p>
          <a:p>
            <a:r>
              <a:rPr lang="en-US" dirty="0" smtClean="0"/>
              <a:t>Other options – percentages, numbers, word descriptions</a:t>
            </a:r>
          </a:p>
          <a:p>
            <a:r>
              <a:rPr lang="en-US" dirty="0" smtClean="0"/>
              <a:t>Pass/Fail</a:t>
            </a:r>
          </a:p>
          <a:p>
            <a:r>
              <a:rPr lang="en-US" dirty="0" smtClean="0"/>
              <a:t>Letter grades have no relationship with quantitative performance measurement</a:t>
            </a:r>
          </a:p>
          <a:p>
            <a:pPr lvl="1"/>
            <a:r>
              <a:rPr lang="en-US" dirty="0" smtClean="0"/>
              <a:t>60-69%=C at one institution, or 60-69%=D elsewhere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Point Average (GPA)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GPA = The mathematical average of the sum of grade points factored by the total number of credits attempted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Weighting: Semester Credits, Quarter Credits, Hours, Carnegie Units, etc.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7581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4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4976</TotalTime>
  <Words>1179</Words>
  <Application>Microsoft Office PowerPoint</Application>
  <PresentationFormat>On-screen Show (4:3)</PresentationFormat>
  <Paragraphs>399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What’s in a GPA? Calculating Comparable Results from International Transcripts</vt:lpstr>
      <vt:lpstr>Documentation Types</vt:lpstr>
      <vt:lpstr>Considerations</vt:lpstr>
      <vt:lpstr>PowerPoint Presentation</vt:lpstr>
      <vt:lpstr>What counts, What doesn’t?</vt:lpstr>
      <vt:lpstr>PowerPoint Presentation</vt:lpstr>
      <vt:lpstr>What else is there?</vt:lpstr>
      <vt:lpstr>Grading in the United States</vt:lpstr>
      <vt:lpstr>Grade Point Average (GPA)</vt:lpstr>
      <vt:lpstr>Where do these numbers come from?</vt:lpstr>
      <vt:lpstr>US Grading Scales</vt:lpstr>
      <vt:lpstr>More US grading scales</vt:lpstr>
      <vt:lpstr>Practice Time</vt:lpstr>
      <vt:lpstr>PowerPoint Presentation</vt:lpstr>
      <vt:lpstr>Using what we learned, what GPA do you get?</vt:lpstr>
      <vt:lpstr>Foreign Transcripts</vt:lpstr>
      <vt:lpstr>Grade Conversion Resources</vt:lpstr>
      <vt:lpstr>PowerPoint Presentation</vt:lpstr>
      <vt:lpstr>Other Free, Electronic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GPA Calculators</vt:lpstr>
      <vt:lpstr>Excel-based GPA Calculators</vt:lpstr>
      <vt:lpstr>PowerPoint Presentation</vt:lpstr>
      <vt:lpstr>PowerPoint Presentation</vt:lpstr>
      <vt:lpstr>PowerPoint Presentation</vt:lpstr>
      <vt:lpstr>Online GPA Calculators</vt:lpstr>
      <vt:lpstr>PowerPoint Presentation</vt:lpstr>
      <vt:lpstr>PowerPoint Presentation</vt:lpstr>
      <vt:lpstr>Online GPA Calculators  (International)</vt:lpstr>
      <vt:lpstr>PowerPoint Presentation</vt:lpstr>
      <vt:lpstr>PowerPoint Presentation</vt:lpstr>
      <vt:lpstr>PowerPoint Presentation</vt:lpstr>
      <vt:lpstr>Questions,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R Wojowski</dc:creator>
  <cp:lastModifiedBy>ForeignCredits</cp:lastModifiedBy>
  <cp:revision>425</cp:revision>
  <cp:lastPrinted>2014-03-03T21:42:50Z</cp:lastPrinted>
  <dcterms:created xsi:type="dcterms:W3CDTF">2014-01-20T16:07:13Z</dcterms:created>
  <dcterms:modified xsi:type="dcterms:W3CDTF">2015-10-23T18:05:42Z</dcterms:modified>
</cp:coreProperties>
</file>