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1.xml" ContentType="application/vnd.openxmlformats-officedocument.presentationml.slide+xml"/>
  <Override PartName="/ppt/slides/slide25.xml" ContentType="application/vnd.openxmlformats-officedocument.presentationml.slide+xml"/>
  <Override PartName="/ppt/slides/slide32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30.xml" ContentType="application/vnd.openxmlformats-officedocument.presentationml.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308" r:id="rId2"/>
    <p:sldId id="30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309" r:id="rId21"/>
    <p:sldId id="275" r:id="rId22"/>
    <p:sldId id="310" r:id="rId23"/>
    <p:sldId id="277" r:id="rId24"/>
    <p:sldId id="278" r:id="rId25"/>
    <p:sldId id="279" r:id="rId26"/>
    <p:sldId id="280" r:id="rId27"/>
    <p:sldId id="281" r:id="rId28"/>
    <p:sldId id="294" r:id="rId29"/>
    <p:sldId id="295" r:id="rId30"/>
    <p:sldId id="296" r:id="rId31"/>
    <p:sldId id="297" r:id="rId32"/>
    <p:sldId id="298" r:id="rId33"/>
    <p:sldId id="300" r:id="rId34"/>
    <p:sldId id="299" r:id="rId35"/>
    <p:sldId id="301" r:id="rId36"/>
    <p:sldId id="302" r:id="rId37"/>
    <p:sldId id="307" r:id="rId38"/>
    <p:sldId id="303" r:id="rId39"/>
    <p:sldId id="304" r:id="rId40"/>
    <p:sldId id="30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5"/>
    <p:restoredTop sz="92611"/>
  </p:normalViewPr>
  <p:slideViewPr>
    <p:cSldViewPr snapToGrid="0" snapToObjects="1">
      <p:cViewPr varScale="1">
        <p:scale>
          <a:sx n="71" d="100"/>
          <a:sy n="71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BD338-D2C0-764B-8B20-878B781EC851}" type="datetimeFigureOut">
              <a:rPr lang="en-US" smtClean="0"/>
              <a:t>6/6/2016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60839-A8CD-2548-8E78-55B7BB5818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2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60839-A8CD-2548-8E78-55B7BB58188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413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SONYA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own experience: China (teaching), Spain (learning), travelling around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important? Catalyst to almost everyone entering the field. How do you apply it to your job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Interacting with students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Advising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 when the students aren't actually there.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skills do you bring back to your job? Language, interaction, communication, first hand experience - my perspective as a credential evaluator, what I learned about what each country values in their education, very clearly affects everything about the culture. 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60839-A8CD-2548-8E78-55B7BB58188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463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Almost every international education job asks for international experience/experience abroad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do you talk about your experience, what strengths does it build?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just before your job - short term programs, internships, etc. - be creative - convince your job to support you!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 cultural sensitivity</a:t>
            </a:r>
            <a:endParaRPr lang="en-US" b="0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60839-A8CD-2548-8E78-55B7BB58188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51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 about what you like and don’t like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people that do what you want to do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 habits, get advice, learn how they got there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environments you like - small vs. large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this even while you’re at your current job</a:t>
            </a:r>
            <a:endParaRPr lang="en-US" b="0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60839-A8CD-2548-8E78-55B7BB58188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368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SONYA - put your presentations online! this will be on www.foreigncredits.com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60839-A8CD-2548-8E78-55B7BB58188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968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 all certificates, etc. on resume - not just for leading; specialized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60839-A8CD-2548-8E78-55B7BB58188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933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formal training - cheaper than a master’s and well known in the field; a nice alternative to tuition reimbursement.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60839-A8CD-2548-8E78-55B7BB58188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82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60839-A8CD-2548-8E78-55B7BB58188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73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6/6/2016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1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6.png"/><Relationship Id="rId7" Type="http://schemas.openxmlformats.org/officeDocument/2006/relationships/hyperlink" Target="http://www.miiie.org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macrao.com/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mallory.ericson@worldendeavors.com" TargetMode="External"/><Relationship Id="rId2" Type="http://schemas.openxmlformats.org/officeDocument/2006/relationships/hyperlink" Target="mailto:sonya.brauchle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rmetz@umn.ed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000" dirty="0">
                <a:solidFill>
                  <a:prstClr val="white"/>
                </a:solidFill>
              </a:rPr>
              <a:t>Sharing Strategies for Establishing Yourself in IE Before Earning a Master’s Degree</a:t>
            </a:r>
            <a:r>
              <a:rPr lang="en-US" dirty="0"/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284162" y="1928530"/>
            <a:ext cx="81422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orbel" charset="0"/>
                <a:ea typeface="Corbel" charset="0"/>
                <a:cs typeface="Corbel" charset="0"/>
              </a:rPr>
              <a:t>Sonya Brauchle</a:t>
            </a:r>
          </a:p>
          <a:p>
            <a:r>
              <a:rPr lang="en-US" sz="2400" dirty="0">
                <a:latin typeface="Corbel" charset="0"/>
                <a:ea typeface="Corbel" charset="0"/>
                <a:cs typeface="Corbel" charset="0"/>
              </a:rPr>
              <a:t>International Education Specialist </a:t>
            </a:r>
          </a:p>
          <a:p>
            <a:r>
              <a:rPr lang="en-US" sz="2400" dirty="0">
                <a:latin typeface="Corbel" charset="0"/>
                <a:ea typeface="Corbel" charset="0"/>
                <a:cs typeface="Corbel" charset="0"/>
              </a:rPr>
              <a:t>Foreign Credits, Inc.</a:t>
            </a:r>
          </a:p>
          <a:p>
            <a:endParaRPr lang="en-US" sz="2400" dirty="0"/>
          </a:p>
          <a:p>
            <a:r>
              <a:rPr lang="en-US" sz="2400" b="1" dirty="0">
                <a:latin typeface="Corbel" charset="0"/>
                <a:ea typeface="Corbel" charset="0"/>
                <a:cs typeface="Corbel" charset="0"/>
              </a:rPr>
              <a:t>Mallory Ericson</a:t>
            </a:r>
          </a:p>
          <a:p>
            <a:r>
              <a:rPr lang="en-US" sz="2400" dirty="0">
                <a:latin typeface="Corbel" charset="0"/>
                <a:ea typeface="Corbel" charset="0"/>
                <a:cs typeface="Corbel" charset="0"/>
              </a:rPr>
              <a:t>Manager of Marketing and Program Advisement</a:t>
            </a:r>
          </a:p>
          <a:p>
            <a:r>
              <a:rPr lang="en-US" sz="2400" dirty="0">
                <a:latin typeface="Corbel" charset="0"/>
                <a:ea typeface="Corbel" charset="0"/>
                <a:cs typeface="Corbel" charset="0"/>
              </a:rPr>
              <a:t>World Endeavors</a:t>
            </a:r>
          </a:p>
          <a:p>
            <a:endParaRPr lang="en-US" sz="2400" dirty="0">
              <a:latin typeface="Corbel" charset="0"/>
              <a:ea typeface="Corbel" charset="0"/>
              <a:cs typeface="Corbel" charset="0"/>
            </a:endParaRPr>
          </a:p>
          <a:p>
            <a:r>
              <a:rPr lang="en-US" sz="2400" b="1" dirty="0">
                <a:latin typeface="Corbel" charset="0"/>
                <a:ea typeface="Corbel" charset="0"/>
                <a:cs typeface="Corbel" charset="0"/>
              </a:rPr>
              <a:t>Ashley Metz</a:t>
            </a:r>
          </a:p>
          <a:p>
            <a:r>
              <a:rPr lang="en-US" sz="2400" dirty="0">
                <a:latin typeface="Corbel" charset="0"/>
                <a:ea typeface="Corbel" charset="0"/>
                <a:cs typeface="Corbel" charset="0"/>
              </a:rPr>
              <a:t>Executive Assistant</a:t>
            </a:r>
          </a:p>
          <a:p>
            <a:r>
              <a:rPr lang="en-US" sz="2400" dirty="0">
                <a:latin typeface="Corbel" charset="0"/>
                <a:ea typeface="Corbel" charset="0"/>
                <a:cs typeface="Corbel" charset="0"/>
              </a:rPr>
              <a:t>University of Minnesota – Learning Abroad Center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578" y="2299862"/>
            <a:ext cx="2371725" cy="628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4206" y="3648259"/>
            <a:ext cx="1962150" cy="657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0556" y="5200374"/>
            <a:ext cx="19558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52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Local Intercultural Experience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284163" y="1841896"/>
            <a:ext cx="657383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spcBef>
                <a:spcPts val="600"/>
              </a:spcBef>
              <a:buFont typeface="Wingdings" charset="2"/>
              <a:buChar char="§"/>
            </a:pPr>
            <a:r>
              <a:rPr lang="en-US" sz="33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Language learning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7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Local college or university classes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7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Language partner (through school or organization)</a:t>
            </a:r>
          </a:p>
          <a:p>
            <a:pPr marL="457200" indent="-457200" fontAlgn="base">
              <a:buFont typeface="Wingdings" charset="2"/>
              <a:buChar char="§"/>
            </a:pPr>
            <a:r>
              <a:rPr lang="en-US" sz="33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Food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7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Restaurants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7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Festivals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7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Cooking classes through community education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7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International grocery stores</a:t>
            </a:r>
            <a:endParaRPr lang="en-US" sz="2700" b="0" i="0" u="none" strike="noStrike" dirty="0">
              <a:solidFill>
                <a:srgbClr val="000000"/>
              </a:solidFill>
              <a:effectLst/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43" y="5941337"/>
            <a:ext cx="1331307" cy="69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82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Internships</a:t>
            </a:r>
          </a:p>
        </p:txBody>
      </p:sp>
      <p:sp>
        <p:nvSpPr>
          <p:cNvPr id="4" name="Rectangle 3"/>
          <p:cNvSpPr/>
          <p:nvPr/>
        </p:nvSpPr>
        <p:spPr>
          <a:xfrm>
            <a:off x="284163" y="1899315"/>
            <a:ext cx="7548395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spcBef>
                <a:spcPts val="600"/>
              </a:spcBef>
              <a:buFont typeface="Wingdings" charset="2"/>
              <a:buChar char="§"/>
            </a:pPr>
            <a:r>
              <a:rPr lang="en-US" sz="35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Undergraduate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9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Study Abroad Office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9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International Student Services 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9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Multicultural Office</a:t>
            </a:r>
          </a:p>
          <a:p>
            <a:pPr marL="457200" indent="-457200" fontAlgn="base">
              <a:buFont typeface="Wingdings" charset="2"/>
              <a:buChar char="§"/>
            </a:pPr>
            <a:r>
              <a:rPr lang="en-US" sz="35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Postgraduate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9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Global Companies/Non-Profit Organizations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9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Provider Companies</a:t>
            </a:r>
          </a:p>
          <a:p>
            <a:pPr marL="457200" indent="-457200" fontAlgn="base">
              <a:buFont typeface="Wingdings" charset="2"/>
              <a:buChar char="§"/>
            </a:pPr>
            <a:r>
              <a:rPr lang="en-US" sz="35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Personal Experience</a:t>
            </a:r>
            <a:endParaRPr lang="en-US" sz="3500" b="0" i="0" u="none" strike="noStrike" dirty="0">
              <a:solidFill>
                <a:srgbClr val="000000"/>
              </a:solidFill>
              <a:effectLst/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683" y="5698062"/>
            <a:ext cx="1669317" cy="129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16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Informational Interviewing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84163" y="2106592"/>
            <a:ext cx="857408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base">
              <a:spcBef>
                <a:spcPts val="600"/>
              </a:spcBef>
              <a:buFont typeface="Wingdings" charset="2"/>
              <a:buChar char="§"/>
            </a:pPr>
            <a:r>
              <a:rPr lang="en-US" sz="40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How do you find professionals to “interview”?</a:t>
            </a:r>
          </a:p>
          <a:p>
            <a:pPr marL="571500" indent="-571500" fontAlgn="base">
              <a:buFont typeface="Wingdings" charset="2"/>
              <a:buChar char="§"/>
            </a:pPr>
            <a:r>
              <a:rPr lang="en-US" sz="40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Difference between an informational and job interview</a:t>
            </a:r>
          </a:p>
          <a:p>
            <a:pPr marL="571500" indent="-571500" fontAlgn="base">
              <a:buFont typeface="Wingdings" charset="2"/>
              <a:buChar char="§"/>
            </a:pPr>
            <a:r>
              <a:rPr lang="en-US" sz="40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Benefits - long and short term</a:t>
            </a:r>
            <a:endParaRPr lang="en-US" sz="4000" b="0" i="0" u="none" strike="noStrike" dirty="0">
              <a:solidFill>
                <a:srgbClr val="000000"/>
              </a:solidFill>
              <a:effectLst/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148" y="6145418"/>
            <a:ext cx="1568102" cy="41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28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Undergraduate Campus Help</a:t>
            </a:r>
          </a:p>
        </p:txBody>
      </p:sp>
      <p:sp>
        <p:nvSpPr>
          <p:cNvPr id="4" name="Rectangle 3"/>
          <p:cNvSpPr/>
          <p:nvPr/>
        </p:nvSpPr>
        <p:spPr>
          <a:xfrm>
            <a:off x="284163" y="2025570"/>
            <a:ext cx="871545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spcBef>
                <a:spcPts val="600"/>
              </a:spcBef>
              <a:buFont typeface="Wingdings" charset="2"/>
              <a:buChar char="§"/>
            </a:pPr>
            <a:r>
              <a:rPr lang="en-US" sz="34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Volunteering in study abroad and/or international student services offices</a:t>
            </a:r>
          </a:p>
          <a:p>
            <a:pPr marL="457200" indent="-457200" fontAlgn="base">
              <a:buFont typeface="Wingdings" charset="2"/>
              <a:buChar char="§"/>
            </a:pPr>
            <a:r>
              <a:rPr lang="en-US" sz="34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Helping at study abroad fairs or orientations</a:t>
            </a:r>
          </a:p>
          <a:p>
            <a:pPr marL="457200" indent="-457200" fontAlgn="base">
              <a:buFont typeface="Wingdings" charset="2"/>
              <a:buChar char="§"/>
            </a:pPr>
            <a:r>
              <a:rPr lang="en-US" sz="34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Giving classroom presentations about your experiences abroad</a:t>
            </a:r>
          </a:p>
          <a:p>
            <a:pPr marL="457200" indent="-457200" fontAlgn="base">
              <a:buFont typeface="Wingdings" charset="2"/>
              <a:buChar char="§"/>
            </a:pPr>
            <a:r>
              <a:rPr lang="en-US" sz="34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Peer mentoring through international student services office programs (ex: IBP at the University of Minnesota)</a:t>
            </a:r>
            <a:endParaRPr lang="en-US" sz="3400" b="0" i="0" u="none" strike="noStrike" dirty="0">
              <a:solidFill>
                <a:srgbClr val="000000"/>
              </a:solidFill>
              <a:effectLst/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43" y="5957870"/>
            <a:ext cx="1331307" cy="69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81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Non-Field Related Experience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284162" y="1791945"/>
            <a:ext cx="8574087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base">
              <a:spcBef>
                <a:spcPts val="600"/>
              </a:spcBef>
              <a:buFont typeface="Wingdings" charset="2"/>
              <a:buChar char="§"/>
            </a:pPr>
            <a:r>
              <a:rPr lang="en-US" sz="40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Customer Service 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People skills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Patience</a:t>
            </a:r>
          </a:p>
          <a:p>
            <a:pPr marL="571500" indent="-571500" fontAlgn="base">
              <a:buFont typeface="Wingdings" charset="2"/>
              <a:buChar char="§"/>
            </a:pPr>
            <a:r>
              <a:rPr lang="en-US" sz="40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Media/Communication 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Online research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Familiarity with various programs (ex: Microsoft Office, Adobe)</a:t>
            </a:r>
          </a:p>
          <a:p>
            <a:pPr marL="571500" indent="-571500" fontAlgn="base">
              <a:buFont typeface="Wingdings" charset="2"/>
              <a:buChar char="§"/>
            </a:pPr>
            <a:r>
              <a:rPr lang="en-US" sz="40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Budgeting/Finance</a:t>
            </a:r>
            <a:endParaRPr lang="en-US" sz="4000" b="0" i="0" u="none" strike="noStrike" dirty="0">
              <a:solidFill>
                <a:srgbClr val="000000"/>
              </a:solidFill>
              <a:effectLst/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42" y="6001244"/>
            <a:ext cx="1331307" cy="69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00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Non-Field Related Experience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284163" y="2030884"/>
            <a:ext cx="65738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spcBef>
                <a:spcPts val="600"/>
              </a:spcBef>
              <a:buFont typeface="Wingdings" charset="2"/>
              <a:buChar char="§"/>
            </a:pPr>
            <a:r>
              <a:rPr lang="en-US" sz="36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Event Planning</a:t>
            </a:r>
          </a:p>
          <a:p>
            <a:pPr marL="457200" indent="-457200" fontAlgn="base">
              <a:buFont typeface="Wingdings" charset="2"/>
              <a:buChar char="§"/>
            </a:pPr>
            <a:r>
              <a:rPr lang="en-US" sz="36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Web Design and Maintenance</a:t>
            </a:r>
          </a:p>
          <a:p>
            <a:pPr marL="457200" indent="-457200" fontAlgn="base">
              <a:buFont typeface="Wingdings" charset="2"/>
              <a:buChar char="§"/>
            </a:pPr>
            <a:r>
              <a:rPr lang="en-US" sz="36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Grant Writing</a:t>
            </a:r>
          </a:p>
          <a:p>
            <a:pPr marL="457200" indent="-457200" fontAlgn="base">
              <a:buFont typeface="Wingdings" charset="2"/>
              <a:buChar char="§"/>
            </a:pPr>
            <a:r>
              <a:rPr lang="en-US" sz="36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Blogging</a:t>
            </a:r>
          </a:p>
          <a:p>
            <a:pPr marL="457200" indent="-457200" fontAlgn="base">
              <a:buFont typeface="Wingdings" charset="2"/>
              <a:buChar char="§"/>
            </a:pPr>
            <a:r>
              <a:rPr lang="en-US" sz="36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Photojournalism </a:t>
            </a:r>
          </a:p>
          <a:p>
            <a:pPr marL="457200" indent="-457200" fontAlgn="base">
              <a:buFont typeface="Wingdings" charset="2"/>
              <a:buChar char="§"/>
            </a:pPr>
            <a:r>
              <a:rPr lang="en-US" sz="36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Social Media </a:t>
            </a:r>
          </a:p>
          <a:p>
            <a:pPr marL="457200" indent="-457200" fontAlgn="base">
              <a:buFont typeface="Wingdings" charset="2"/>
              <a:buChar char="§"/>
            </a:pPr>
            <a:r>
              <a:rPr lang="en-US" sz="36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Career Services/Advisement</a:t>
            </a:r>
            <a:endParaRPr lang="en-US" sz="3600" b="0" i="0" u="none" strike="noStrike" dirty="0">
              <a:solidFill>
                <a:srgbClr val="000000"/>
              </a:solidFill>
              <a:effectLst/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43" y="6001202"/>
            <a:ext cx="1331307" cy="69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77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Experience in Higher Education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84163" y="2060293"/>
            <a:ext cx="857408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spcBef>
                <a:spcPts val="600"/>
              </a:spcBef>
              <a:buFont typeface="Wingdings" charset="2"/>
              <a:buChar char="§"/>
            </a:pPr>
            <a:r>
              <a:rPr lang="en-US" sz="30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Knowledge of departments and offices on campus</a:t>
            </a:r>
          </a:p>
          <a:p>
            <a:pPr marL="457200" indent="-457200" fontAlgn="base">
              <a:buFont typeface="Wingdings" charset="2"/>
              <a:buChar char="§"/>
            </a:pPr>
            <a:r>
              <a:rPr lang="en-US" sz="30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Connections with people on campus</a:t>
            </a:r>
          </a:p>
          <a:p>
            <a:pPr marL="457200" indent="-457200" fontAlgn="base">
              <a:buFont typeface="Wingdings" charset="2"/>
              <a:buChar char="§"/>
            </a:pPr>
            <a:r>
              <a:rPr lang="en-US" sz="30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Understanding climate and organization of office</a:t>
            </a:r>
          </a:p>
          <a:p>
            <a:pPr marL="457200" indent="-457200" fontAlgn="base">
              <a:buFont typeface="Wingdings" charset="2"/>
              <a:buChar char="§"/>
            </a:pPr>
            <a:r>
              <a:rPr lang="en-US" sz="30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Understanding values and goals of office</a:t>
            </a:r>
          </a:p>
          <a:p>
            <a:pPr marL="457200" indent="-457200" fontAlgn="base">
              <a:buFont typeface="Wingdings" charset="2"/>
              <a:buChar char="§"/>
            </a:pPr>
            <a:r>
              <a:rPr lang="en-US" sz="30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Experience working with students</a:t>
            </a:r>
          </a:p>
          <a:p>
            <a:pPr marL="457200" indent="-457200" fontAlgn="base">
              <a:buFont typeface="Wingdings" charset="2"/>
              <a:buChar char="§"/>
            </a:pPr>
            <a:r>
              <a:rPr lang="en-US" sz="30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Experience with or knowledge of management systems (example: PeopleSoft, Banner)</a:t>
            </a:r>
          </a:p>
          <a:p>
            <a:pPr marL="457200" indent="-457200" fontAlgn="base">
              <a:buFont typeface="Wingdings" charset="2"/>
              <a:buChar char="§"/>
            </a:pPr>
            <a:r>
              <a:rPr lang="en-US" sz="30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It’s easier to move within the system than to get in from the outside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43" y="5961816"/>
            <a:ext cx="1331307" cy="69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53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Scholarships/Financial Help</a:t>
            </a:r>
          </a:p>
        </p:txBody>
      </p:sp>
      <p:sp>
        <p:nvSpPr>
          <p:cNvPr id="4" name="Rectangle 3"/>
          <p:cNvSpPr/>
          <p:nvPr/>
        </p:nvSpPr>
        <p:spPr>
          <a:xfrm>
            <a:off x="284163" y="2075853"/>
            <a:ext cx="85740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spcBef>
                <a:spcPts val="600"/>
              </a:spcBef>
              <a:buFont typeface="Wingdings" charset="2"/>
              <a:buChar char="§"/>
            </a:pPr>
            <a:r>
              <a:rPr lang="en-US" sz="30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Have basic knowledge of financial aid and the Federal Pell Grant (and how they affect students paying to participate on study abroad programs)</a:t>
            </a:r>
          </a:p>
          <a:p>
            <a:pPr marL="457200" indent="-457200" fontAlgn="base">
              <a:buFont typeface="Wingdings" charset="2"/>
              <a:buChar char="§"/>
            </a:pPr>
            <a:r>
              <a:rPr lang="en-US" sz="30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Be aware of scholarships available at your current institution/organization/company (or where you hope to work)</a:t>
            </a:r>
          </a:p>
          <a:p>
            <a:pPr marL="457200" indent="-457200" fontAlgn="base">
              <a:buFont typeface="Wingdings" charset="2"/>
              <a:buChar char="§"/>
            </a:pPr>
            <a:r>
              <a:rPr lang="en-US" sz="30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Review scholarship applications if/when possible (institutions, organizations, community groups) </a:t>
            </a:r>
            <a:endParaRPr lang="en-US" sz="3000" b="0" i="0" u="none" strike="noStrike" dirty="0">
              <a:solidFill>
                <a:srgbClr val="000000"/>
              </a:solidFill>
              <a:effectLst/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43" y="5993342"/>
            <a:ext cx="1331307" cy="69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Scholarships/Financial Help</a:t>
            </a:r>
          </a:p>
        </p:txBody>
      </p:sp>
      <p:sp>
        <p:nvSpPr>
          <p:cNvPr id="4" name="Rectangle 3"/>
          <p:cNvSpPr/>
          <p:nvPr/>
        </p:nvSpPr>
        <p:spPr>
          <a:xfrm>
            <a:off x="284163" y="2210765"/>
            <a:ext cx="848685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spcBef>
                <a:spcPts val="600"/>
              </a:spcBef>
              <a:buFont typeface="Wingdings" charset="2"/>
              <a:buChar char="§"/>
            </a:pPr>
            <a:r>
              <a:rPr lang="en-US" sz="34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Encourage others in your office, organization, and campus to also review applications</a:t>
            </a:r>
          </a:p>
          <a:p>
            <a:pPr marL="457200" indent="-457200" fontAlgn="base">
              <a:buFont typeface="Wingdings" charset="2"/>
              <a:buChar char="§"/>
            </a:pPr>
            <a:r>
              <a:rPr lang="en-US" sz="34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Serve on panels for Benjamin A. Gilman International Scholarship Program</a:t>
            </a:r>
          </a:p>
          <a:p>
            <a:pPr marL="457200" indent="-457200" fontAlgn="base">
              <a:buFont typeface="Wingdings" charset="2"/>
              <a:buChar char="§"/>
            </a:pPr>
            <a:r>
              <a:rPr lang="en-US" sz="34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Learn about Boren, Fulbright, and other national scholarship opportunities</a:t>
            </a:r>
            <a:endParaRPr lang="en-US" sz="3400" b="0" i="0" u="none" strike="noStrike" dirty="0">
              <a:solidFill>
                <a:srgbClr val="000000"/>
              </a:solidFill>
              <a:effectLst/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43" y="5965639"/>
            <a:ext cx="1331307" cy="69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48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Building an Online Presence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284163" y="2055362"/>
            <a:ext cx="827029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spcBef>
                <a:spcPts val="600"/>
              </a:spcBef>
              <a:buFont typeface="Wingdings" charset="2"/>
              <a:buChar char="§"/>
            </a:pPr>
            <a:r>
              <a:rPr lang="en-US" sz="40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LinkedIn, Facebook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34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Everything you do professionally - make sure it’s documented and searchable!</a:t>
            </a:r>
          </a:p>
          <a:p>
            <a:pPr marL="457200" indent="-457200" fontAlgn="base">
              <a:buFont typeface="Wingdings" charset="2"/>
              <a:buChar char="§"/>
            </a:pPr>
            <a:r>
              <a:rPr lang="en-US" sz="40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Message Boards, Forums, Listserv</a:t>
            </a:r>
          </a:p>
          <a:p>
            <a:pPr marL="457200" indent="-457200" fontAlgn="base">
              <a:buFont typeface="Wingdings" charset="2"/>
              <a:buChar char="§"/>
            </a:pPr>
            <a:r>
              <a:rPr lang="en-US" sz="40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Blogs and Articles</a:t>
            </a:r>
          </a:p>
          <a:p>
            <a:pPr marL="457200" indent="-457200" fontAlgn="base">
              <a:buFont typeface="Wingdings" charset="2"/>
              <a:buChar char="§"/>
            </a:pPr>
            <a:r>
              <a:rPr lang="en-US" sz="40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Virtual Networking Groups</a:t>
            </a:r>
            <a:endParaRPr lang="en-US" sz="4000" b="0" i="0" u="none" strike="noStrike" dirty="0">
              <a:solidFill>
                <a:srgbClr val="000000"/>
              </a:solidFill>
              <a:effectLst/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148" y="6283204"/>
            <a:ext cx="1568102" cy="41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36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Agenda	</a:t>
            </a:r>
          </a:p>
        </p:txBody>
      </p:sp>
      <p:sp>
        <p:nvSpPr>
          <p:cNvPr id="5" name="Rectangle 4"/>
          <p:cNvSpPr/>
          <p:nvPr/>
        </p:nvSpPr>
        <p:spPr>
          <a:xfrm>
            <a:off x="284162" y="1928529"/>
            <a:ext cx="777181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Introductions</a:t>
            </a:r>
          </a:p>
          <a:p>
            <a:pPr>
              <a:spcBef>
                <a:spcPts val="600"/>
              </a:spcBef>
            </a:pPr>
            <a:endParaRPr lang="en-US" sz="2000" dirty="0">
              <a:latin typeface="Corbel" charset="0"/>
              <a:ea typeface="Corbel" charset="0"/>
              <a:cs typeface="Corbel" charset="0"/>
            </a:endParaRP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Breaking Into the Field:</a:t>
            </a:r>
            <a:endParaRPr lang="en-US" sz="2000" dirty="0">
              <a:latin typeface="Corbel" charset="0"/>
              <a:ea typeface="Corbel" charset="0"/>
              <a:cs typeface="Corbel" charset="0"/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Experience Abroad, Language Experience, Local Multicultural Experience, Internships, Undergraduate, Informational Interviews, Non-Field Related Experience, Higher Education, Job Boards and Resources</a:t>
            </a:r>
          </a:p>
          <a:p>
            <a:pPr indent="457200">
              <a:spcBef>
                <a:spcPts val="600"/>
              </a:spcBef>
            </a:pPr>
            <a:endParaRPr lang="en-US" sz="2000" dirty="0">
              <a:latin typeface="Corbel" charset="0"/>
              <a:ea typeface="Corbel" charset="0"/>
              <a:cs typeface="Corbel" charset="0"/>
            </a:endParaRP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Establishing Yourself in the Field:</a:t>
            </a:r>
            <a:r>
              <a:rPr lang="en-US" sz="2000" dirty="0">
                <a:latin typeface="Corbel" charset="0"/>
                <a:ea typeface="Corbel" charset="0"/>
                <a:cs typeface="Corbel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Scholarships, Online Presence, Field Knowledge and Resources, NAFSA, Mentoring</a:t>
            </a:r>
          </a:p>
          <a:p>
            <a:pPr indent="457200">
              <a:spcBef>
                <a:spcPts val="600"/>
              </a:spcBef>
            </a:pPr>
            <a:endParaRPr lang="en-US" sz="2000" dirty="0">
              <a:latin typeface="Corbel" charset="0"/>
              <a:ea typeface="Corbel" charset="0"/>
              <a:cs typeface="Corbel" charset="0"/>
            </a:endParaRP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Going Forward: </a:t>
            </a:r>
            <a:endParaRPr lang="en-US" sz="2000" dirty="0">
              <a:latin typeface="Corbel" charset="0"/>
              <a:ea typeface="Corbel" charset="0"/>
              <a:cs typeface="Corbel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Networking, Q&amp;A</a:t>
            </a:r>
            <a:r>
              <a:rPr lang="en-US" sz="2000" dirty="0">
                <a:latin typeface="Corbel" charset="0"/>
                <a:ea typeface="Corbel" charset="0"/>
                <a:cs typeface="Corbel" charset="0"/>
              </a:rPr>
              <a:t>, </a:t>
            </a:r>
            <a:r>
              <a:rPr lang="en-US" sz="20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Discussion</a:t>
            </a:r>
            <a:endParaRPr lang="en-US" sz="2000" dirty="0"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1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Building an Online Presence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284162" y="2641139"/>
            <a:ext cx="514791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spcBef>
                <a:spcPts val="600"/>
              </a:spcBef>
              <a:buFont typeface="Wingdings" charset="2"/>
              <a:buChar char="§"/>
            </a:pPr>
            <a:r>
              <a:rPr lang="en-US" sz="32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NAFSA Connections 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Message Board and Forums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Collegial Conversations 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Member Interest Groups</a:t>
            </a:r>
          </a:p>
          <a:p>
            <a:pPr marL="457200" indent="-457200" fontAlgn="base">
              <a:buFont typeface="Wingdings" charset="2"/>
              <a:buChar char="§"/>
            </a:pPr>
            <a:r>
              <a:rPr lang="en-US" sz="32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Other Forums and Connections</a:t>
            </a:r>
          </a:p>
          <a:p>
            <a:pPr marL="457200" indent="-457200" fontAlgn="base">
              <a:buFont typeface="Wingdings" charset="2"/>
              <a:buChar char="§"/>
            </a:pPr>
            <a:r>
              <a:rPr lang="en-US" sz="32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Virtual Networking Groups </a:t>
            </a:r>
          </a:p>
          <a:p>
            <a:br>
              <a:rPr lang="en-US" sz="1600" dirty="0"/>
            </a:b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284163" y="1876085"/>
            <a:ext cx="8819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Message Boards and Forums, Virtual Networking</a:t>
            </a:r>
            <a:endParaRPr lang="en-US" sz="3200" dirty="0"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6" name="Picture 4" descr="https://lh4.googleusercontent.com/Wl7wv5n1iGi-ERDQlvCGM2EOcXG9M9gdHKWKG4AcGHKFC_h3UzspWRTi3L9IdjKy8TOS9xqS2dzK3CyHw2AaFbeISPw2lFfzHisVyoNeirkARJR3UklOFDHIEeqvLhw_bF_12ClZ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137" y="2507027"/>
            <a:ext cx="3072017" cy="325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lh6.googleusercontent.com/SeTK3zs0g8df04ukGdKgnusp42vjVD5Gzhn55Qq7zA7ZQ92cZlpCu-9PyB-F1Itt4D7CWMps67uV7FwRRwt1w8rUU7fT8XsVasNtx1vgPYuZ7cIgMLR0sZMDRcLKRF4nAFZ6NGaSjQ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70" y="4447037"/>
            <a:ext cx="2044680" cy="16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148" y="6280525"/>
            <a:ext cx="1568102" cy="41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41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NAFSA: Professional Development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284162" y="1941668"/>
            <a:ext cx="857408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ts val="600"/>
              </a:spcBef>
              <a:buFont typeface="Wingdings" charset="2"/>
              <a:buChar char="§"/>
            </a:pPr>
            <a:r>
              <a:rPr lang="en-US" sz="30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At Conferences: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Regional and National - Volunteering, Grant Opportunities, Present!, Poster Sessions, Leading Workshops/Trainings, Open Meetings</a:t>
            </a:r>
          </a:p>
          <a:p>
            <a:pPr marL="457200" indent="-457200" fontAlgn="base">
              <a:buFont typeface="Wingdings" charset="2"/>
              <a:buChar char="§"/>
            </a:pPr>
            <a:r>
              <a:rPr lang="en-US" sz="30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Networking and Professional Development: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Knowledge Communities, NAFSA Academy, Advocacy Day, Volunteer/Team Positions, Trainer Corps, Certifications</a:t>
            </a:r>
          </a:p>
          <a:p>
            <a:pPr marL="457200" indent="-457200" fontAlgn="base">
              <a:buFont typeface="Wingdings" charset="2"/>
              <a:buChar char="§"/>
            </a:pPr>
            <a:r>
              <a:rPr lang="en-US" sz="30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Learning Opportunities at Home: 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Webinars, Attending Sessions, Resources for your desk, Collegial Conversations</a:t>
            </a:r>
            <a:endParaRPr lang="en-US" sz="2400" b="0" i="0" u="none" strike="noStrike" dirty="0">
              <a:solidFill>
                <a:srgbClr val="000000"/>
              </a:solidFill>
              <a:effectLst/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147" y="6295730"/>
            <a:ext cx="1568102" cy="41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89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NAFSA: Conference Involvement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284163" y="1967163"/>
            <a:ext cx="843873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Wingdings" charset="2"/>
              <a:buChar char="§"/>
            </a:pPr>
            <a:r>
              <a:rPr lang="en-US" sz="35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How to get involved:</a:t>
            </a:r>
            <a:endParaRPr lang="en-US" sz="3500" dirty="0">
              <a:latin typeface="Corbel" charset="0"/>
              <a:ea typeface="Corbel" charset="0"/>
              <a:cs typeface="Corbel" charset="0"/>
            </a:endParaRPr>
          </a:p>
          <a:p>
            <a:pPr marL="914400" lvl="1" indent="-457200" fontAlgn="base">
              <a:spcBef>
                <a:spcPts val="600"/>
              </a:spcBef>
              <a:buFont typeface="Arial" charset="0"/>
              <a:buChar char="•"/>
            </a:pPr>
            <a:r>
              <a:rPr lang="en-US" sz="29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Local, State, Regional, and National level</a:t>
            </a:r>
          </a:p>
          <a:p>
            <a:pPr marL="914400" lvl="1" indent="-457200" fontAlgn="base">
              <a:buFont typeface="Arial" charset="0"/>
              <a:buChar char="•"/>
            </a:pPr>
            <a:r>
              <a:rPr lang="en-US" sz="29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Funding</a:t>
            </a:r>
          </a:p>
          <a:p>
            <a:pPr marL="1371600" lvl="2" indent="-457200" fontAlgn="base">
              <a:buFont typeface="Courier New" charset="0"/>
              <a:buChar char="o"/>
            </a:pPr>
            <a:r>
              <a:rPr lang="en-US" sz="24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Volunteering</a:t>
            </a:r>
          </a:p>
          <a:p>
            <a:pPr marL="1371600" lvl="2" indent="-457200" fontAlgn="base">
              <a:buFont typeface="Courier New" charset="0"/>
              <a:buChar char="o"/>
            </a:pPr>
            <a:r>
              <a:rPr lang="en-US" sz="24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Grant Opportunities</a:t>
            </a:r>
          </a:p>
          <a:p>
            <a:pPr marL="914400" lvl="1" indent="-457200" fontAlgn="base">
              <a:buFont typeface="Arial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Present!, Poster Sessions, Workshops  and Trainings</a:t>
            </a:r>
          </a:p>
          <a:p>
            <a:pPr marL="914400" lvl="1" indent="-457200" fontAlgn="base">
              <a:buFont typeface="Arial" charset="0"/>
              <a:buChar char="•"/>
            </a:pPr>
            <a:r>
              <a:rPr lang="en-US" sz="30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Open Meetings, Regional Updates, etc.</a:t>
            </a:r>
            <a:endParaRPr lang="en-US" sz="3000" b="0" i="0" u="none" strike="noStrike" dirty="0">
              <a:solidFill>
                <a:srgbClr val="000000"/>
              </a:solidFill>
              <a:effectLst/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148" y="6320782"/>
            <a:ext cx="1568102" cy="41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33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NAFSA: Volunteering and Grants</a:t>
            </a:r>
          </a:p>
        </p:txBody>
      </p:sp>
      <p:pic>
        <p:nvPicPr>
          <p:cNvPr id="7178" name="Picture 10" descr="https://lh4.googleusercontent.com/9Vp62QDyt1eBopsYL20QLHqBb_mDk1mtP8X09nafymCiS7HTA1ks1_3GksfK0rLrTJ3af_r0O4Jj7T3vTaKWjlCab7ets6qlEg15615371D8KUxTxfdtldcTCIohaP6cE6ry547I7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879884"/>
            <a:ext cx="4324968" cy="396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lh6.googleusercontent.com/BmeeoOGwFWk9C7a1M33MFyuF1AhhNYXXr84dny9UgzxfReq6MFz24R5iOqhZEm7wmqTLS-9xZuEkJVvNO2ee1OmEx6e58WJIJAavNnxCaB6MN6B5BofAQkhoJ6MyKnqQC32ssjwJV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054" y="2990992"/>
            <a:ext cx="4211222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028" y="6281949"/>
            <a:ext cx="90689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http://www.nafsa.org/Attend_Events/Annual_Conference/Registration/Volunteering/</a:t>
            </a:r>
            <a:endParaRPr lang="en-US" sz="1200" dirty="0"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148" y="6281949"/>
            <a:ext cx="1568102" cy="41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93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NAFSA: Presenting</a:t>
            </a:r>
          </a:p>
        </p:txBody>
      </p:sp>
      <p:pic>
        <p:nvPicPr>
          <p:cNvPr id="8194" name="Picture 2" descr="https://lh3.googleusercontent.com/C35VZmNqX8Gg8aroWvEHm6-oG3wY-dNrfSiqAtepqmVc1u_dUaloyO5ddygmU73IqfiOd7Rjm1kjuqX7Mdby6NApUBls3HojYhY485_r9zB34XYbaQeVcyinKbNNKAzwI_M-V3yn4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955800"/>
            <a:ext cx="3989601" cy="42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lh5.googleusercontent.com/yylqnwd9oN9_mRhBBx-NMTVRQrf3YA7d8aY72wz0IZsia0ta5nPyiO1M7317p2jH3qXPcCk592ZmSUztCzpfRXqbyPN_hrjJLpRadK2dcEg8WzwccMCGuEtRkl7p4kzfeHcugSLf3Q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033" y="2914791"/>
            <a:ext cx="4604366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6303579"/>
            <a:ext cx="87058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http://www.nafsa.org/Attend_Events/Annual_Conference/Call_For_Proposals/</a:t>
            </a:r>
            <a:endParaRPr lang="en-US" sz="1200" dirty="0"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0028" y="6234257"/>
            <a:ext cx="1568102" cy="41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35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000" dirty="0"/>
              <a:t>NAFSA: Workshops/Trainings,</a:t>
            </a:r>
            <a:br>
              <a:rPr lang="en-US" sz="3000" dirty="0"/>
            </a:br>
            <a:r>
              <a:rPr lang="en-US" sz="3000" dirty="0"/>
              <a:t> Open Meetings, and Certifications </a:t>
            </a:r>
          </a:p>
        </p:txBody>
      </p:sp>
      <p:pic>
        <p:nvPicPr>
          <p:cNvPr id="9222" name="Picture 6" descr="https://lh3.googleusercontent.com/aQ-SSJNqDPhNzgdMWN-6amO49MvEkjV3lxguXcou_dYWuHa-aR-G-8cSIPjREfVbjlHSz_euEkvvZuIwwQnRDDp-0ebl4hdmCdFGMbcl6V3GvQuW1cfYwy858BHeIFlmYxJNVTSrp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1826587"/>
            <a:ext cx="3774973" cy="195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lh3.googleusercontent.com/JGItKwwCyTqs24O4uX868Obiok_jWuPZ0RFiKvqxNxpX6MbLHPLJ-2aJOu9Aoufa5p6H5UNKDpuQLQZ1NKtgd6mqqECvKQmi8VeZ31XB9hHrSmJ3HC64qC2c7ysRUHkPxYiGsuVe0w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89" y="1892053"/>
            <a:ext cx="3116199" cy="230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lh3.googleusercontent.com/ABPHP0GC389Roygdln86Sv6WbptWgmEVLxvSN9diK52RJHPn88FHuiZ2GL6SVS-izilCAWtlpxum7evrzOVA6QDxRtMOWS5EqKR4tSlSGvgIByrZjmRjDjCT4PCIv6A-o7CwcDJ9bw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4195331"/>
            <a:ext cx="3965574" cy="247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s://lh5.googleusercontent.com/AF-M5KPqULeROLM0MvbXGvv5VAmsq022JbVcCsQ851Is2ofC6aPaldlqC2mxjc2Wp2-tctuEaZSfnb3chxMifD31H4Quva5iN1agjQ5kOxPz7_Mbj6SYfDCpAUMf6yOWSS5-dpFeF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640" y="2487021"/>
            <a:ext cx="2718610" cy="354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90148" y="6213900"/>
            <a:ext cx="1568102" cy="41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59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NAFSA: Networking Strategies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84163" y="1987296"/>
            <a:ext cx="7945437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fontAlgn="base">
              <a:spcBef>
                <a:spcPts val="480"/>
              </a:spcBef>
              <a:buFont typeface="Wingdings" charset="2"/>
              <a:buChar char="§"/>
            </a:pPr>
            <a:r>
              <a:rPr lang="en-US" sz="4000" dirty="0">
                <a:solidFill>
                  <a:srgbClr val="000000"/>
                </a:solidFill>
                <a:latin typeface="Playfair Display" charset="0"/>
              </a:rPr>
              <a:t>Knowledge Communities</a:t>
            </a:r>
          </a:p>
          <a:p>
            <a:pPr marL="571500" indent="-571500" fontAlgn="base">
              <a:buFont typeface="Wingdings" charset="2"/>
              <a:buChar char="§"/>
            </a:pPr>
            <a:r>
              <a:rPr lang="en-US" sz="4000" dirty="0">
                <a:solidFill>
                  <a:srgbClr val="000000"/>
                </a:solidFill>
                <a:latin typeface="Playfair Display" charset="0"/>
              </a:rPr>
              <a:t>Formal Training</a:t>
            </a:r>
          </a:p>
          <a:p>
            <a:pPr marL="1200150" lvl="2" indent="-285750" fontAlgn="base">
              <a:buFont typeface="Arial" charset="0"/>
              <a:buChar char="•"/>
            </a:pPr>
            <a:r>
              <a:rPr lang="en-US" sz="3400" dirty="0">
                <a:solidFill>
                  <a:srgbClr val="000000"/>
                </a:solidFill>
                <a:latin typeface="Playfair Display" charset="0"/>
              </a:rPr>
              <a:t>NAFSA Academy and Trainer Corps</a:t>
            </a:r>
          </a:p>
          <a:p>
            <a:pPr marL="571500" indent="-571500" fontAlgn="base">
              <a:buFont typeface="Wingdings" charset="2"/>
              <a:buChar char="§"/>
            </a:pPr>
            <a:r>
              <a:rPr lang="en-US" sz="4000" dirty="0">
                <a:solidFill>
                  <a:srgbClr val="000000"/>
                </a:solidFill>
                <a:latin typeface="Playfair Display" charset="0"/>
              </a:rPr>
              <a:t>Advocacy - Advocacy Day </a:t>
            </a:r>
          </a:p>
          <a:p>
            <a:pPr marL="571500" indent="-571500" fontAlgn="base">
              <a:buFont typeface="Wingdings" charset="2"/>
              <a:buChar char="§"/>
            </a:pPr>
            <a:r>
              <a:rPr lang="en-US" sz="4000" dirty="0">
                <a:solidFill>
                  <a:srgbClr val="000000"/>
                </a:solidFill>
                <a:latin typeface="Playfair Display" charset="0"/>
              </a:rPr>
              <a:t>Volunteer/Team Positions </a:t>
            </a:r>
            <a:endParaRPr lang="en-US" sz="4000" b="0" i="0" u="none" strike="noStrike" dirty="0">
              <a:solidFill>
                <a:srgbClr val="000000"/>
              </a:solidFill>
              <a:effectLst/>
              <a:latin typeface="Playfair Display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163" y="6071616"/>
            <a:ext cx="558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http://www.nafsa.org/Attend_Events/Annual_Conference/Networking_Opportunities/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148" y="6210115"/>
            <a:ext cx="1568102" cy="41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70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NAFSA: Knowledge Communities</a:t>
            </a:r>
          </a:p>
        </p:txBody>
      </p:sp>
      <p:pic>
        <p:nvPicPr>
          <p:cNvPr id="12290" name="Picture 2" descr="https://lh3.googleusercontent.com/DOiXbUzRQ37jJUdFffOw8lLkHVpRR8elu4CEPrb-nrlzxT0l2R_8nMzIvMpbyU3X87YoqAeAixDSW8mYVCTDwcOgzkBMqL6Mu1VF50TfNJsmfvrYExmuVBl8ou7y7MvrnzQi94aE6Q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071870"/>
            <a:ext cx="3492342" cy="392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lh5.googleusercontent.com/5mWI8FGg3XQSqSN5Wcft6RkZZBbz_id3-o_0pv6rnmC3f2JA081qWxu87bT2PEyBwHfdlI1xzFQmQqlims9fLJopTws97GMDmHyehuBDBIyNFqlvY4lk6irF3zczzu5PwB6BwMVaC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565" y="2546431"/>
            <a:ext cx="4805685" cy="233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4163" y="6335297"/>
            <a:ext cx="6504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http://www.nafsa.org/Connect_and_Network/Engage_with_a_Community/Using_NAFSA_Networks/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148" y="6196655"/>
            <a:ext cx="1568102" cy="41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010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000" dirty="0"/>
              <a:t>General Field Knowledge and Resources – </a:t>
            </a:r>
            <a:br>
              <a:rPr lang="en-US" sz="3000" dirty="0"/>
            </a:br>
            <a:r>
              <a:rPr lang="en-US" sz="3000" dirty="0"/>
              <a:t>International Level</a:t>
            </a:r>
          </a:p>
        </p:txBody>
      </p:sp>
      <p:pic>
        <p:nvPicPr>
          <p:cNvPr id="17410" name="Picture 2" descr="https://lh4.googleusercontent.com/HFGpDYNqVoc1MMzc3YRsZ9ekuHzY4siArm7KqnmllnnTBJawx3w8MVahK6f-Nx1gaOCR0xDpNYoQuUKfbzfL9pCCupT2nAYEXvKUkFlfLDrqiS_Nl8XbhCShGl3BH7uZSkTw_F-R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75" y="2362031"/>
            <a:ext cx="26289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lh3.googleusercontent.com/OiS9GqK-jyUTrYheUN8rNB5f3uwS6tByIn39mZBfAgDZT6XUMJ6LnUk6W2FTOXtT7DU73mucaGr9xbH3Xv-AHJ_ZCe9sFfqzWZ2DuMmydziVW7RcypzesVw5ZA4cno2-3FJDPK085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3375" y="3373958"/>
            <a:ext cx="4243907" cy="21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lh4.googleusercontent.com/j_l7SlvizFlGvcoKZxS4zEq6XYYVx6g8yrk1wEYf5JihO4F0Vb9stz_x4UqOvo3-HURxW1JXONK3_GXX52_SNBB2hcocLyTtjg39vnQL6PnmdFQTiyC1K6s7oAtt0UcHkTwhXGa4Q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317" y="2157299"/>
            <a:ext cx="3677494" cy="54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9" name="Picture 11" descr="https://lh4.googleusercontent.com/OwilAV2zkJYfKygVM5rruLa-KhTLo55cqM5lUdPXCm76PPiHrqtBt_jKXg6R3-rs0a8hCt7WjSQHMuBgpsXfpGOHuW9iPfZQeqt1Tvo0c-Ol-cuVh52fD7o9rGveOQvgr9x3XIu2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726" y="3214217"/>
            <a:ext cx="3505606" cy="80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1" name="Picture 13" descr="https://lh4.googleusercontent.com/MpAxZHl2Vn-bnIbeN-YzDjJb1qnBvO98EISzPOxdMqkTu1zQn6R5W9-d8-ZqYNone8gjV4I8lTVHVRfJQ0BJt6hOArFGHE7hBtTEnoU4WwZUm7Qq8FytdGdvaO4DdlQh8pBz3_Ohs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333" y="4156120"/>
            <a:ext cx="4772025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6" name="Picture 18" descr="https://lh4.googleusercontent.com/4jiQhDR436fithQucDklbbUxBIsbc2GapCFYIC3RntGECfRSzsKBJhKn_0dE4U--d23JXZpoJgYxW8mjUd4NGqU9y0Bz_xDOXi0qOfJ-s9LvQAK10N4Dinf_6r-d6m8tIGjR2fF3g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4790889"/>
            <a:ext cx="619125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8" name="Picture 20" descr="https://lh4.googleusercontent.com/hSYRciyPNJJhV82oC-xC2De-mZS7hoHFbSUzIG_YHXkMQk2i5cwXrCwBOddwS6wXH9-8p5--uZAomXw6O-k5DEbUbtnS9KUSi9o9jFwBNwSebJctystSk2w3ZEOO4l94ulhRP7pKpQ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4" y="6019181"/>
            <a:ext cx="6680307" cy="31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0148" y="6176629"/>
            <a:ext cx="1568102" cy="41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79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000" dirty="0">
                <a:solidFill>
                  <a:prstClr val="white"/>
                </a:solidFill>
              </a:rPr>
              <a:t>General Field Knowledge and Resources – </a:t>
            </a:r>
            <a:br>
              <a:rPr lang="en-US" sz="3000" dirty="0">
                <a:solidFill>
                  <a:prstClr val="white"/>
                </a:solidFill>
              </a:rPr>
            </a:br>
            <a:r>
              <a:rPr lang="en-US" sz="3000" dirty="0">
                <a:solidFill>
                  <a:prstClr val="white"/>
                </a:solidFill>
              </a:rPr>
              <a:t>National Level</a:t>
            </a:r>
            <a:endParaRPr lang="en-US" dirty="0"/>
          </a:p>
        </p:txBody>
      </p:sp>
      <p:pic>
        <p:nvPicPr>
          <p:cNvPr id="18434" name="Picture 2" descr="https://lh5.googleusercontent.com/Xfr_Yptpe8gFT90-xUzMChfwnzBSx7nD03xiB949ZQW9dWFNDiKPwXBB4dC3NXjvXRZM8cwoUJHb8XIHD-cSBL269CkYykegmrmDoJcOtv5i4-rJ_dfpQSEZV4BuRv2AVe1Z-FyW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095018"/>
            <a:ext cx="2524125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lh4.googleusercontent.com/HX5IN5T5-T_j63Y1eqDLnaU7MrnrIATVo9Rg73s6Ee2dXU8RhRYMEG4s_O3e-Vj8ZL4gFomVnuIEt6AJ0rljPkXAihkac--m5PHVFLWEWmaJnsp_JtxTdbAfGggJwKJdOLCz1Z9PC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548" y="3358878"/>
            <a:ext cx="3216487" cy="143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s://lh4.googleusercontent.com/hMPKOa4KH2foDTodEGaf1ikrPuiDO-A03d08OsWlK721wB-h76Gu9P_FLffMRDHpZ2kDhhgm_lw4a8-q2lZX0AN5lTSuNYpiGY3dkzwU7yKZFlTPJbqVbFRsPwd2TZFcwlCrr5cju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4707059"/>
            <a:ext cx="1932973" cy="52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https://lh6.googleusercontent.com/8bhhotJ54i13WLcSTkn4hBU5pCADUM9W1hXCkVajDZwiO7nBSCMmoAatNr9lWin653PDkcMpkjx8_FbqoKeBnxsPdnTwzSZXuYNOciw2K86j-T6sfh9qknPFj_fu8Iw2HGYS9v_09Q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26" y="5517929"/>
            <a:ext cx="1442255" cy="72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https://lh4.googleusercontent.com/PQ0GosFgRosW3Btk5HUcyBfPV1oWUbTXibnCHKiVhWxbYTywZ7j8zYahwgwL1TurAuMQwO8JsUvfzUHWHXP6Ve-SLBFfNgOiQi7g7iLRfguASublwWcrh6t8JLrkDROgJdETCFeAqA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548" y="5231509"/>
            <a:ext cx="3194613" cy="67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12" descr="https://lh5.googleusercontent.com/U3RurWuUNWgtMEuYlaxnpS4j11fX_Lvf7853Qddt3-0l_sGGpkXcxK-2WXWF8z4GaVtnahZQAtdr6fGk54Ms1KMSc-47Ivv60qJRhLcVmC_S7WA8O1-QSSE0bFo4QI5N7ZXM_7-2Q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493" y="3366282"/>
            <a:ext cx="3040501" cy="227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14" descr="https://lh5.googleusercontent.com/8cTZjmB9eqi_EzBXEilEUOUubX7Na5G_UflDjk4Ay-DO6duKsoqdZhYgP3jPTwjmQy1zgERnAQx8o-3jGdTY1HWcfdNNOt24EKeVZYbJpkVIxKqY6FQNylG7cRImMfqHgiAU_336u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182" y="2095018"/>
            <a:ext cx="21431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8" name="Picture 16" descr="https://lh3.googleusercontent.com/VeGS9SZSoFoLjenPkaPrVZNFweHfiG-A32iL3bMdH7S_To47C98JznfTyNSKemBJJu445pAaQLLUUUVxuCNVtld6ZbifWDEW_evSOm4kSUntEMa6W2oNjr6YsSOUcn4MmMv5-MA4U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231" y="1976087"/>
            <a:ext cx="2977949" cy="86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82548" y="6490907"/>
            <a:ext cx="2054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http://www.aacrao.org/home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90148" y="6213765"/>
            <a:ext cx="1568102" cy="41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60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284163" y="1901380"/>
            <a:ext cx="83393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1) What was your first job in or related to the field?</a:t>
            </a:r>
          </a:p>
          <a:p>
            <a:endParaRPr lang="en-US" sz="3600" dirty="0">
              <a:solidFill>
                <a:srgbClr val="000000"/>
              </a:solidFill>
              <a:latin typeface="Corbel" charset="0"/>
              <a:ea typeface="Corbel" charset="0"/>
              <a:cs typeface="Corbel" charset="0"/>
            </a:endParaRPr>
          </a:p>
          <a:p>
            <a:r>
              <a:rPr lang="en-US" sz="36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2) What type/s of job are you interested in within the field of IE?</a:t>
            </a:r>
            <a:endParaRPr lang="en-US" sz="3600" dirty="0">
              <a:latin typeface="Corbel" charset="0"/>
              <a:ea typeface="Corbel" charset="0"/>
              <a:cs typeface="Corbel" charset="0"/>
            </a:endParaRPr>
          </a:p>
          <a:p>
            <a:br>
              <a:rPr lang="en-US" sz="3600" dirty="0">
                <a:latin typeface="Corbel" charset="0"/>
                <a:ea typeface="Corbel" charset="0"/>
                <a:cs typeface="Corbel" charset="0"/>
              </a:rPr>
            </a:br>
            <a:r>
              <a:rPr lang="en-US" sz="3600" dirty="0">
                <a:latin typeface="Corbel" charset="0"/>
                <a:ea typeface="Corbel" charset="0"/>
                <a:cs typeface="Corbel" charset="0"/>
              </a:rPr>
              <a:t>3) </a:t>
            </a:r>
            <a:r>
              <a:rPr lang="en-US" sz="36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What do you hope to take away or discuss during this session?</a:t>
            </a:r>
            <a:endParaRPr lang="en-US" sz="3600" dirty="0"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950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000" dirty="0">
                <a:solidFill>
                  <a:prstClr val="white"/>
                </a:solidFill>
              </a:rPr>
              <a:t>General Field Knowledge and Resources – </a:t>
            </a:r>
            <a:br>
              <a:rPr lang="en-US" sz="3000" dirty="0">
                <a:solidFill>
                  <a:prstClr val="white"/>
                </a:solidFill>
              </a:rPr>
            </a:br>
            <a:r>
              <a:rPr lang="en-US" sz="3000" dirty="0">
                <a:solidFill>
                  <a:prstClr val="white"/>
                </a:solidFill>
              </a:rPr>
              <a:t>Regional Level</a:t>
            </a:r>
            <a:endParaRPr lang="en-US" dirty="0"/>
          </a:p>
        </p:txBody>
      </p:sp>
      <p:pic>
        <p:nvPicPr>
          <p:cNvPr id="19458" name="Picture 2" descr="https://lh5.googleusercontent.com/LqAuk5Ppi3DhGXZQHVl7VQYXLybtJ5zlBcStQk9sQvYUfSJokQqyj6KlCQ-PNUF9U1tTnYGojQ6FGmwB_P80wWPH6kp6_aHMf5FHbK7iuVqixv-ieppS7f0R8NjXvpuOOeMClpszh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152891"/>
            <a:ext cx="16954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lh4.googleusercontent.com/VzZoNYlt5G3OkzhovSVp6C9jFM19vCcl-rFOwskx24lLbXbsvo9VbC6gACN-dt7M97cr9lZkYvjJZSvOVd2lMYtkx90_tVkMtTXgvnEZAAa-vem-2KyctlOY5bcTvst54YgUhM8OX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89" y="3870745"/>
            <a:ext cx="4483864" cy="21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s://lh6.googleusercontent.com/G_2dxqa6ul71geBmq8RVHDEGT7VGOxfIVnnl-h3sRM27qc8VfZBqyzbSkBnrOBIqs4ljhjFpWhJn-q51Fd-gYxF2opJj3BcQjX0XDs-8hNC6xK13g2b7vHJX1O26HndpE1LdD6w6hw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979" y="2152891"/>
            <a:ext cx="5077187" cy="111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https://lh3.googleusercontent.com/h5auwdlnkMiRObIpOCOghoeMQ6l_SFZ0jNwyIvmmqYcOOIm4RMiLFf-tQtuioXsenvcSgA7rWT_FQpNLHcg_Xn0RNu3EVFqQq33IqntQHxx2jqyrOqMBMB31zmj1D6OOjAgJvTXuG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06" y="3870745"/>
            <a:ext cx="2002420" cy="191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0389" y="6307216"/>
            <a:ext cx="4016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>
                <a:hlinkClick r:id="rId6"/>
              </a:rPr>
              <a:t>http://www.umacrao.com/</a:t>
            </a:r>
            <a:endParaRPr lang="en-US" sz="1200" dirty="0"/>
          </a:p>
          <a:p>
            <a:r>
              <a:rPr lang="en-US" sz="1200" u="sng" dirty="0">
                <a:hlinkClick r:id="rId7"/>
              </a:rPr>
              <a:t>http://www.miiie.org/</a:t>
            </a:r>
            <a:r>
              <a:rPr lang="en-US" sz="1200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0148" y="6180251"/>
            <a:ext cx="1568102" cy="41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71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000" dirty="0">
                <a:solidFill>
                  <a:prstClr val="white"/>
                </a:solidFill>
              </a:rPr>
              <a:t>General Field Knowledge and Resources – </a:t>
            </a:r>
            <a:br>
              <a:rPr lang="en-US" sz="3000" dirty="0">
                <a:solidFill>
                  <a:prstClr val="white"/>
                </a:solidFill>
              </a:rPr>
            </a:br>
            <a:r>
              <a:rPr lang="en-US" sz="3000" dirty="0">
                <a:solidFill>
                  <a:prstClr val="white"/>
                </a:solidFill>
              </a:rPr>
              <a:t>State Level</a:t>
            </a:r>
            <a:endParaRPr lang="en-US" dirty="0"/>
          </a:p>
        </p:txBody>
      </p:sp>
      <p:pic>
        <p:nvPicPr>
          <p:cNvPr id="20482" name="Picture 2" descr="https://lh5.googleusercontent.com/hD6Hp9e0ohLkFkeaQCWKPJl5EykSUzjsG6MpHe9NFtX7iAFUdtITBOUfnb9jdBHj-Iq2l8j2DDbdXIHAe7eHP6VO0Lp6Vt0GOnOq0Yx9dTK--h9iIg1nrNneryGMmTI83HJNxw86w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4" y="1956123"/>
            <a:ext cx="4670208" cy="189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s://lh4.googleusercontent.com/rI9dxWGlbB30uySNxk9fJ0IcA2eegxmB74XJ2EGjfRV8Tu3A-Pg3p-ncQ26JB3skmWk9TUSKXfBhSv1MMFxoWG0kh_Ud69kg5sFNeiSCoJ-Z_Pnw5rI11hPxJA96iqU5Sky32G5O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86" y="4212271"/>
            <a:ext cx="19526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s://lh6.googleusercontent.com/MfI0xi5r_MrXFx5uqAgXWroJ8y5dYbLWoq_SYG5HDdqMpHLMxCYFW_y5QHi1NClUKgcbji80bprAAmL8AiUVh5bLMej3_fK9q83x2RWqyuwDAUbfvrXnub32QjSPftlkxoqbbzkx5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442" y="5212396"/>
            <a:ext cx="1756490" cy="134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https://lh3.googleusercontent.com/lj34cmh3Tm-SDprmQgGAZsHDWgOXh2G5Rjsy8PZ9-Fe-pH_kvXKVvhiG_mw49otCY1VLCX1vyk_DGqY0CwOM7pP4fE4J4cjHvlXWnmDW5EiZfmNgay7l2l2G05YvlNZzmNsNm6gWM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82" y="4230539"/>
            <a:ext cx="3652346" cy="176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https://lh3.googleusercontent.com/JV4eB6B5SJIFBgnIehjo-FAqew5zvx2UXXDkOrpUuZAvU1ORkgnlECaKyRtdV-_dSIu4P4tdEHt4J0V8D2aZLGpKUibBRLqAebQYaCHhAM8AcygDn4hMPIV8pnIzEnf_7qHjwaLmZw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486" y="1987929"/>
            <a:ext cx="1904839" cy="60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https://lh3.googleusercontent.com/NostsGzKjNXWFB-PCRqJYbHmPG5WccMwaQecVtM36ELD1YtBnmyjiqiMvQly6UZBK43ukilYvKZIgxpOwQcE6VcGoZTImU4qee_0Qf3ypN_Obroqpw3i0YN127Bs3-2koU2wcrbtkA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325" y="2597477"/>
            <a:ext cx="1977605" cy="54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4" name="Picture 14" descr="https://lh6.googleusercontent.com/xQTWLOo1K22W_WxKITv3v2btWRs21NyPTgoREvjSINu7Yv9MvqrJKZGqbCKeBfkFuERKRYl0Lw3x0x3dG71PbvRY9KOx0PX8lid_iO9m7-6SBmtOTxWJgDtn6SNHxRKjArMuA7-9GA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486" y="3284136"/>
            <a:ext cx="2124177" cy="80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4163" y="5608718"/>
            <a:ext cx="1777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http://studymissouri.net/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4163" y="5885717"/>
            <a:ext cx="1630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http://ieillinois.org/iei/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4162" y="6162716"/>
            <a:ext cx="1630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http://ieillinois.org/iei/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0148" y="6231894"/>
            <a:ext cx="1568102" cy="41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287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prstClr val="white"/>
                </a:solidFill>
              </a:rPr>
              <a:t>Young Professional Networks</a:t>
            </a:r>
            <a:endParaRPr lang="en-US" dirty="0"/>
          </a:p>
        </p:txBody>
      </p:sp>
      <p:pic>
        <p:nvPicPr>
          <p:cNvPr id="21506" name="Picture 2" descr="https://lh3.googleusercontent.com/9lpReoFvW7D1gQfl3iYeOLycExy1QinsfKX3OrBYTD61MjfkeR3ri8Nj-eb5SijATyCao4ym7hnYibK4MHrS0QSClaSwRZNo5EozND3BTHl8j8KMALR1NaMr9mDMhjtpSdROfIKC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81" y="2891003"/>
            <a:ext cx="16097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s://lh3.googleusercontent.com/Pyge-9z8pCyJudRZaE8xerGz-gR5cOxn-RISvuUtcue7UqOdDEL91qCfatpzcx3QJbQXoVx6aSh_Yyf5W-yPrCgBYgEpeKipaWevHDmIKm9Ba2lDf9xrGY-jB_GiccQLBhLdruqGLQ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81" y="3734402"/>
            <a:ext cx="3240912" cy="54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s://lh4.googleusercontent.com/nNqjFh71cdZxMj0zbK4pXMYdpsvzhFtq2qiNRi401DhVTD3qQqHFpBiEyTE1Nrz9h3CQjq3504HT-_TmltvWPCdAxyv59z-G9Y6UWsmuXuIbDxUnyQy2vOWaDXCxbRnMJe4k56H9K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760" y="1936781"/>
            <a:ext cx="32099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https://lh5.googleusercontent.com/TP5uwoz3NYU63yNSGZ9IM-GmrJbrs89aQpxXOji69hRNti0SddTOKXdS90j7YEgZ7WkMTIhtWE-7giM0vG4UdUPWjRGgTt9_WWy6V8OsTQMAi7bCei4ErV6LBIXD2fsdwaL1Y1l35w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851" y="3322669"/>
            <a:ext cx="3071029" cy="243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https://lh4.googleusercontent.com/I5oanih9CdYTHItnD54V0uCHEbeJAF5kMVqVt4-dyl3TtvCTZWVrEDEMPfi1iDqHPM7OqEQGTQHAHzF-KJNCRu-AfbP7NNqFyLXFluvfhTF0Jl6Nqz8-Wqtj3oM_LC07khsst7iKp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81" y="5190864"/>
            <a:ext cx="40767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5634" y="6257462"/>
            <a:ext cx="1568102" cy="41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182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Job Boards</a:t>
            </a:r>
          </a:p>
        </p:txBody>
      </p:sp>
      <p:sp>
        <p:nvSpPr>
          <p:cNvPr id="4" name="Rectangle 3"/>
          <p:cNvSpPr/>
          <p:nvPr/>
        </p:nvSpPr>
        <p:spPr>
          <a:xfrm>
            <a:off x="284163" y="2136339"/>
            <a:ext cx="8574087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ts val="600"/>
              </a:spcBef>
              <a:buFont typeface="Wingdings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Playfair Display" charset="0"/>
              </a:rPr>
              <a:t>Inside Higher Ed Jobs (higheredjobs.com; careers.insidehighered.com)</a:t>
            </a:r>
          </a:p>
          <a:p>
            <a:pPr marL="342900" indent="-342900" fontAlgn="base">
              <a:spcBef>
                <a:spcPts val="600"/>
              </a:spcBef>
              <a:buFont typeface="Wingdings" charset="2"/>
              <a:buChar char="§"/>
            </a:pPr>
            <a:endParaRPr lang="en-US" sz="2200" dirty="0">
              <a:solidFill>
                <a:srgbClr val="000000"/>
              </a:solidFill>
              <a:latin typeface="Playfair Display" charset="0"/>
            </a:endParaRPr>
          </a:p>
          <a:p>
            <a:pPr marL="342900" indent="-342900" fontAlgn="base">
              <a:buFont typeface="Wingdings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Playfair Display" charset="0"/>
              </a:rPr>
              <a:t>Chronicle of Higher Education (chroniclevitae.com/job_search/new)</a:t>
            </a:r>
          </a:p>
          <a:p>
            <a:pPr marL="342900" indent="-342900" fontAlgn="base">
              <a:buFont typeface="Wingdings" charset="2"/>
              <a:buChar char="§"/>
            </a:pPr>
            <a:endParaRPr lang="en-US" sz="2200" dirty="0">
              <a:solidFill>
                <a:srgbClr val="000000"/>
              </a:solidFill>
              <a:latin typeface="Playfair Display" charset="0"/>
            </a:endParaRPr>
          </a:p>
          <a:p>
            <a:pPr marL="342900" indent="-342900" fontAlgn="base">
              <a:buFont typeface="Wingdings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Playfair Display" charset="0"/>
              </a:rPr>
              <a:t>NAFSA Career Center and Job Registry (jobregistry.nafsa.org/jobs)</a:t>
            </a:r>
          </a:p>
          <a:p>
            <a:pPr marL="342900" indent="-342900" fontAlgn="base">
              <a:buFont typeface="Wingdings" charset="2"/>
              <a:buChar char="§"/>
            </a:pPr>
            <a:endParaRPr lang="en-US" sz="2200" dirty="0">
              <a:solidFill>
                <a:srgbClr val="000000"/>
              </a:solidFill>
              <a:latin typeface="Playfair Display" charset="0"/>
            </a:endParaRPr>
          </a:p>
          <a:p>
            <a:pPr marL="342900" indent="-342900" fontAlgn="base">
              <a:buFont typeface="Wingdings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Playfair Display" charset="0"/>
              </a:rPr>
              <a:t>The Pie Jobs (thepiejobs.com)</a:t>
            </a:r>
          </a:p>
          <a:p>
            <a:pPr marL="342900" indent="-342900" fontAlgn="base">
              <a:buFont typeface="Wingdings" charset="2"/>
              <a:buChar char="§"/>
            </a:pPr>
            <a:endParaRPr lang="en-US" sz="2200" dirty="0">
              <a:solidFill>
                <a:srgbClr val="000000"/>
              </a:solidFill>
              <a:latin typeface="Playfair Display" charset="0"/>
            </a:endParaRPr>
          </a:p>
          <a:p>
            <a:pPr marL="342900" indent="-342900" fontAlgn="base">
              <a:buFont typeface="Wingdings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Playfair Display" charset="0"/>
              </a:rPr>
              <a:t>TIE Online (tieonline.com)</a:t>
            </a:r>
          </a:p>
          <a:p>
            <a:pPr marL="342900" indent="-342900" fontAlgn="base">
              <a:buFont typeface="Wingdings" charset="2"/>
              <a:buChar char="§"/>
            </a:pPr>
            <a:endParaRPr lang="en-US" sz="2200" dirty="0">
              <a:solidFill>
                <a:srgbClr val="000000"/>
              </a:solidFill>
              <a:latin typeface="Playfair Display" charset="0"/>
            </a:endParaRPr>
          </a:p>
          <a:p>
            <a:pPr marL="342900" indent="-342900" fontAlgn="base">
              <a:buFont typeface="Wingdings" charset="2"/>
              <a:buChar char="§"/>
            </a:pPr>
            <a:r>
              <a:rPr lang="en-US" sz="2200" dirty="0">
                <a:solidFill>
                  <a:srgbClr val="000000"/>
                </a:solidFill>
                <a:latin typeface="Playfair Display" charset="0"/>
              </a:rPr>
              <a:t>AACRAO Jobs Online (jobs.aacrao.org)</a:t>
            </a:r>
            <a:endParaRPr lang="en-US" sz="2200" b="0" i="0" u="none" strike="noStrike" dirty="0">
              <a:solidFill>
                <a:srgbClr val="000000"/>
              </a:solidFill>
              <a:effectLst/>
              <a:latin typeface="Playfair Display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148" y="6107840"/>
            <a:ext cx="1568102" cy="41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968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Resources to Bookmark</a:t>
            </a:r>
          </a:p>
        </p:txBody>
      </p:sp>
      <p:sp>
        <p:nvSpPr>
          <p:cNvPr id="4" name="Rectangle 3"/>
          <p:cNvSpPr/>
          <p:nvPr/>
        </p:nvSpPr>
        <p:spPr>
          <a:xfrm>
            <a:off x="284162" y="1906034"/>
            <a:ext cx="85740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ts val="600"/>
              </a:spcBef>
              <a:buFont typeface="Wingdings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Playfair Display" charset="0"/>
              </a:rPr>
              <a:t>Chronicle of Higher Education and Global Newsletter (http:chronicle.com/section/Newsletters/85)</a:t>
            </a:r>
          </a:p>
          <a:p>
            <a:pPr marL="342900" indent="-342900" fontAlgn="base">
              <a:buFont typeface="Wingdings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Playfair Display" charset="0"/>
              </a:rPr>
              <a:t>Institute of Higher Education</a:t>
            </a:r>
          </a:p>
          <a:p>
            <a:pPr marL="342900" indent="-342900" fontAlgn="base">
              <a:buFont typeface="Wingdings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Playfair Display" charset="0"/>
              </a:rPr>
              <a:t>Inside Higher Ed</a:t>
            </a:r>
          </a:p>
          <a:p>
            <a:pPr marL="342900" indent="-342900" fontAlgn="base">
              <a:buFont typeface="Wingdings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Playfair Display" charset="0"/>
              </a:rPr>
              <a:t>NAFSA Blog (http:blog.nafsa/org)</a:t>
            </a:r>
          </a:p>
          <a:p>
            <a:pPr marL="342900" indent="-342900" fontAlgn="base">
              <a:buFont typeface="Wingdings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Playfair Display" charset="0"/>
              </a:rPr>
              <a:t>PIE News (thepienews.com)</a:t>
            </a:r>
          </a:p>
          <a:p>
            <a:pPr marL="342900" indent="-342900" fontAlgn="base">
              <a:buFont typeface="Wingdings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Playfair Display" charset="0"/>
              </a:rPr>
              <a:t>Better Abroad (betterabroad.org)</a:t>
            </a:r>
          </a:p>
          <a:p>
            <a:pPr marL="342900" indent="-342900" fontAlgn="base">
              <a:buFont typeface="Wingdings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Playfair Display" charset="0"/>
              </a:rPr>
              <a:t>What’s Up with Culture (www2.pacific.edu/sis/culture/)</a:t>
            </a:r>
          </a:p>
          <a:p>
            <a:pPr marL="342900" indent="-342900" fontAlgn="base">
              <a:buFont typeface="Wingdings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Playfair Display" charset="0"/>
              </a:rPr>
              <a:t>Institute for Higher Education Policy (ihep.org)</a:t>
            </a:r>
            <a:endParaRPr lang="en-US" sz="2800" b="0" i="0" u="none" strike="noStrike" dirty="0">
              <a:solidFill>
                <a:srgbClr val="000000"/>
              </a:solidFill>
              <a:effectLst/>
              <a:latin typeface="Playfair Display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148" y="6107840"/>
            <a:ext cx="1568102" cy="41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055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Mentoring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84163" y="2171700"/>
            <a:ext cx="8574087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spcBef>
                <a:spcPts val="600"/>
              </a:spcBef>
              <a:buFont typeface="Wingdings" charset="2"/>
              <a:buChar char="§"/>
            </a:pPr>
            <a:r>
              <a:rPr lang="en-US" sz="40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Benefits of a Mentor</a:t>
            </a:r>
            <a:endParaRPr lang="en-US" sz="4000" dirty="0">
              <a:latin typeface="Corbel" charset="0"/>
              <a:ea typeface="Corbel" charset="0"/>
              <a:cs typeface="Corbel" charset="0"/>
            </a:endParaRPr>
          </a:p>
          <a:p>
            <a:pPr marL="457200" indent="-457200" fontAlgn="base">
              <a:spcBef>
                <a:spcPts val="600"/>
              </a:spcBef>
              <a:buFont typeface="Wingdings" charset="2"/>
              <a:buChar char="§"/>
            </a:pPr>
            <a:r>
              <a:rPr lang="en-US" sz="40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Where to Find Mentors?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34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Undergrad Experience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34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Information Interviews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34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International Educator Groups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34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NAFSA Conferences/Workshops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34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NAFSA Academy</a:t>
            </a:r>
            <a:endParaRPr lang="en-US" sz="3400" b="0" i="0" u="none" strike="noStrike" dirty="0">
              <a:solidFill>
                <a:srgbClr val="000000"/>
              </a:solidFill>
              <a:effectLst/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683" y="5698062"/>
            <a:ext cx="1669317" cy="129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542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NAFSA Academy</a:t>
            </a:r>
          </a:p>
        </p:txBody>
      </p:sp>
      <p:pic>
        <p:nvPicPr>
          <p:cNvPr id="10250" name="Picture 10" descr="https://lh6.googleusercontent.com/ZOm9uMpAwETUdWezi0_LHv9yBXnMEQtHLw4WztIfjMIScv-e8iE2HzIeqeN12pvMMCoQ3y9LPy0NgshMl0DX7_cAUNCTxmICCXaQxI_QutRISGI5Djr63QgAvcL9SWkMZIueI0_8K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002953"/>
            <a:ext cx="3622675" cy="79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s://lh4.googleusercontent.com/nvX9--dwwrDFiJgbUe3160vLJgIHns6P0-EgqDtu639006MS7h_IeDiZ42tE5i9o4ts3YNBtOySJHKHIj5JDUepyQ4h5Hv5-1IAMyockL__R87Kbn_9C_yQAhkCLlqV5RGReUtM6C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201906"/>
            <a:ext cx="4622512" cy="289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s://lh3.googleusercontent.com/1If6zAVwfWU3p56Rshp1X73KWOHH9BSr8Zf4m7zQAYOsohlKKK1Tak-KDMDoyOtC3jFxlT7Cras4kUMIKJ8S5iF_hYAn4-76VYxdRWSENtyr5RahhvEhPPLQjC-4-_o-qN8M9HP4zw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850" y="2271159"/>
            <a:ext cx="3825400" cy="338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683" y="5698062"/>
            <a:ext cx="1669317" cy="129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755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Graduate School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4163" y="1861367"/>
            <a:ext cx="857408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sz="2800" dirty="0"/>
              <a:t>Things to consider before starting a graduate program: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200" dirty="0"/>
              <a:t>What are your career goals?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200" dirty="0"/>
              <a:t>Is it financially feasible? Can you get financial assistance through work rather than taking out loans?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200" dirty="0"/>
              <a:t>Consider programs that balance personal interests as well as prepare you for your field of choice. </a:t>
            </a:r>
          </a:p>
          <a:p>
            <a:pPr marL="1371600" lvl="2" indent="-457200">
              <a:buFont typeface="Arial" charset="0"/>
              <a:buChar char="•"/>
            </a:pPr>
            <a:r>
              <a:rPr lang="en-US" sz="2000" dirty="0"/>
              <a:t>Sometimes it’s just about the “M” on job applications.</a:t>
            </a:r>
          </a:p>
          <a:p>
            <a:pPr marL="1371600" lvl="2" indent="-457200">
              <a:buFont typeface="Wingdings" charset="2"/>
              <a:buChar char="§"/>
            </a:pPr>
            <a:r>
              <a:rPr lang="en-US" sz="2000" dirty="0"/>
              <a:t>Sometimes it’s just about gaining experience in the world of higher education.</a:t>
            </a:r>
          </a:p>
          <a:p>
            <a:pPr marL="1371600" lvl="2" indent="-457200">
              <a:buFont typeface="Wingdings" charset="2"/>
              <a:buChar char="§"/>
            </a:pPr>
            <a:r>
              <a:rPr lang="en-US" sz="2000" dirty="0"/>
              <a:t>Sometimes it’s just about your ability to work hard and persevere through challenges, to ”prove yourself”.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43" y="5997626"/>
            <a:ext cx="1331307" cy="69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983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Mock Networking “Reception”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84163" y="1950452"/>
            <a:ext cx="6726237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Wingdings" charset="2"/>
              <a:buChar char="§"/>
            </a:pPr>
            <a:r>
              <a:rPr lang="en-US" sz="26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How did you get your first job?</a:t>
            </a:r>
            <a:endParaRPr lang="en-US" sz="2600" dirty="0">
              <a:latin typeface="Corbel" charset="0"/>
              <a:ea typeface="Corbel" charset="0"/>
              <a:cs typeface="Corbel" charset="0"/>
            </a:endParaRPr>
          </a:p>
          <a:p>
            <a:pPr marL="457200" indent="-457200">
              <a:spcBef>
                <a:spcPts val="600"/>
              </a:spcBef>
              <a:buFont typeface="Wingdings" charset="2"/>
              <a:buChar char="§"/>
            </a:pPr>
            <a:r>
              <a:rPr lang="en-US" sz="26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What is your 2 minute pitch?</a:t>
            </a:r>
            <a:endParaRPr lang="en-US" sz="2600" dirty="0">
              <a:latin typeface="Corbel" charset="0"/>
              <a:ea typeface="Corbel" charset="0"/>
              <a:cs typeface="Corbel" charset="0"/>
            </a:endParaRPr>
          </a:p>
          <a:p>
            <a:pPr marL="914400" lvl="1" indent="-457200">
              <a:spcBef>
                <a:spcPts val="600"/>
              </a:spcBef>
              <a:buFont typeface="Arial" charset="0"/>
              <a:buChar char="•"/>
            </a:pPr>
            <a:r>
              <a:rPr lang="en-US" sz="26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When you meet someone new at a reception, you may have only 2 minutes to convey who you are, what you do, and why you are worth talking to.</a:t>
            </a:r>
            <a:endParaRPr lang="en-US" sz="2600" dirty="0">
              <a:latin typeface="Corbel" charset="0"/>
              <a:ea typeface="Corbel" charset="0"/>
              <a:cs typeface="Corbel" charset="0"/>
            </a:endParaRPr>
          </a:p>
          <a:p>
            <a:pPr marL="457200" indent="-457200">
              <a:spcBef>
                <a:spcPts val="600"/>
              </a:spcBef>
              <a:buFont typeface="Wingdings" charset="2"/>
              <a:buChar char="§"/>
            </a:pPr>
            <a:r>
              <a:rPr lang="en-US" sz="26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Business card exchange</a:t>
            </a:r>
            <a:endParaRPr lang="en-US" sz="2600" dirty="0">
              <a:latin typeface="Corbel" charset="0"/>
              <a:ea typeface="Corbel" charset="0"/>
              <a:cs typeface="Corbel" charset="0"/>
            </a:endParaRPr>
          </a:p>
          <a:p>
            <a:pPr marL="457200" indent="-457200">
              <a:buFont typeface="Wingdings" charset="2"/>
              <a:buChar char="§"/>
            </a:pPr>
            <a:r>
              <a:rPr lang="en-US" sz="26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What are the best questions to ask? What questions have you been asked that you were impressed by?</a:t>
            </a:r>
            <a:endParaRPr lang="en-US" sz="2600" dirty="0"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744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Questions?</a:t>
            </a:r>
          </a:p>
        </p:txBody>
      </p:sp>
      <p:pic>
        <p:nvPicPr>
          <p:cNvPr id="1026" name="Picture 2" descr="https://lh3.googleusercontent.com/cUr67sVYRlyv1UZZMb7gUU-ox7UyfM4fFTUWrUFXqokPOtVPxgHC-BJl5JWGIKOJfTVN4HCJxIBWxWbl-_9X-o7da7gvulq2QBK2EB3eLBUVHHXK7c14mxGxDQv2Q3AkLNA3i23ip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0" y="2017198"/>
            <a:ext cx="4840801" cy="484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474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Experience Abroad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4163" y="2018803"/>
            <a:ext cx="6573837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40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Opportunities abroad:</a:t>
            </a:r>
            <a:endParaRPr lang="en-US" sz="4000" dirty="0">
              <a:latin typeface="Corbel" charset="0"/>
              <a:ea typeface="Corbel" charset="0"/>
              <a:cs typeface="Corbel" charset="0"/>
            </a:endParaRPr>
          </a:p>
          <a:p>
            <a:pPr marL="571500" indent="-571500" fontAlgn="base">
              <a:spcBef>
                <a:spcPts val="600"/>
              </a:spcBef>
              <a:buFont typeface="Wingdings" charset="2"/>
              <a:buChar char="§"/>
            </a:pPr>
            <a:r>
              <a:rPr lang="en-US" sz="40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Teaching and Advising</a:t>
            </a:r>
          </a:p>
          <a:p>
            <a:pPr marL="571500" indent="-571500" fontAlgn="base">
              <a:buFont typeface="Wingdings" charset="2"/>
              <a:buChar char="§"/>
            </a:pPr>
            <a:r>
              <a:rPr lang="en-US" sz="40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Interning</a:t>
            </a:r>
          </a:p>
          <a:p>
            <a:pPr marL="571500" indent="-571500" fontAlgn="base">
              <a:buFont typeface="Wingdings" charset="2"/>
              <a:buChar char="§"/>
            </a:pPr>
            <a:r>
              <a:rPr lang="en-US" sz="40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Volunteer Work</a:t>
            </a:r>
          </a:p>
          <a:p>
            <a:pPr marL="1028700" lvl="1" indent="-571500" fontAlgn="base">
              <a:buFont typeface="Arial" charset="0"/>
              <a:buChar char="•"/>
            </a:pPr>
            <a:r>
              <a:rPr lang="en-US" sz="34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Peace Corps</a:t>
            </a:r>
          </a:p>
          <a:p>
            <a:pPr marL="571500" indent="-571500" fontAlgn="base">
              <a:buFont typeface="Wingdings" charset="2"/>
              <a:buChar char="§"/>
            </a:pPr>
            <a:r>
              <a:rPr lang="en-US" sz="40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Study Abroad</a:t>
            </a:r>
            <a:endParaRPr lang="en-US" sz="4000" b="0" i="0" u="none" strike="noStrike" dirty="0">
              <a:solidFill>
                <a:srgbClr val="000000"/>
              </a:solidFill>
              <a:effectLst/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148" y="6220574"/>
            <a:ext cx="1568102" cy="41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445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Contact Us: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966824"/>
            <a:ext cx="8574087" cy="4159340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3000" dirty="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Sonya Brauchle with Foreign Credits, Inc.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3000" dirty="0">
                <a:solidFill>
                  <a:srgbClr val="222222"/>
                </a:solidFill>
                <a:latin typeface="Corbel" charset="0"/>
                <a:ea typeface="Corbel" charset="0"/>
                <a:cs typeface="Corbel" charset="0"/>
                <a:hlinkClick r:id="rId2"/>
              </a:rPr>
              <a:t>sonya.brauchle@gmail.com</a:t>
            </a:r>
            <a:r>
              <a:rPr lang="en-US" sz="3000" dirty="0">
                <a:solidFill>
                  <a:srgbClr val="222222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endParaRPr lang="en-US" sz="3000" dirty="0">
              <a:solidFill>
                <a:prstClr val="black"/>
              </a:solidFill>
              <a:latin typeface="Corbel" charset="0"/>
              <a:ea typeface="Corbel" charset="0"/>
              <a:cs typeface="Corbel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3000" dirty="0">
              <a:solidFill>
                <a:prstClr val="black"/>
              </a:solidFill>
              <a:latin typeface="Corbel" charset="0"/>
              <a:ea typeface="Corbel" charset="0"/>
              <a:cs typeface="Corbel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3000" dirty="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Mallory Ericson with World Endeavors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3000" dirty="0">
                <a:solidFill>
                  <a:srgbClr val="555555"/>
                </a:solidFill>
                <a:latin typeface="Corbel" charset="0"/>
                <a:ea typeface="Corbel" charset="0"/>
                <a:cs typeface="Corbel" charset="0"/>
                <a:hlinkClick r:id="rId3"/>
              </a:rPr>
              <a:t>mallory.ericson@worldendeavors.com</a:t>
            </a:r>
            <a:r>
              <a:rPr lang="en-US" sz="3000" dirty="0">
                <a:solidFill>
                  <a:srgbClr val="555555"/>
                </a:solidFill>
                <a:latin typeface="Corbel" charset="0"/>
                <a:ea typeface="Corbel" charset="0"/>
                <a:cs typeface="Corbel" charset="0"/>
              </a:rPr>
              <a:t> </a:t>
            </a:r>
            <a:endParaRPr lang="en-US" sz="3000" dirty="0">
              <a:solidFill>
                <a:prstClr val="black"/>
              </a:solidFill>
              <a:latin typeface="Corbel" charset="0"/>
              <a:ea typeface="Corbel" charset="0"/>
              <a:cs typeface="Corbel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en-US" sz="3000" dirty="0">
              <a:solidFill>
                <a:prstClr val="black"/>
              </a:solidFill>
              <a:latin typeface="Corbel" charset="0"/>
              <a:ea typeface="Corbel" charset="0"/>
              <a:cs typeface="Corbel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3000" dirty="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Ashley Metz with the University of Minnesota – Learning Abroad Center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sz="3000" dirty="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  <a:hlinkClick r:id="rId4"/>
              </a:rPr>
              <a:t>armetz@umn.edu</a:t>
            </a:r>
            <a:r>
              <a:rPr lang="en-US" sz="3000" dirty="0">
                <a:solidFill>
                  <a:prstClr val="black"/>
                </a:solidFill>
                <a:latin typeface="Corbel" charset="0"/>
                <a:ea typeface="Corbel" charset="0"/>
                <a:cs typeface="Corbe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41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Experience Abroad</a:t>
            </a:r>
          </a:p>
        </p:txBody>
      </p:sp>
      <p:sp>
        <p:nvSpPr>
          <p:cNvPr id="4" name="Rectangle 3"/>
          <p:cNvSpPr/>
          <p:nvPr/>
        </p:nvSpPr>
        <p:spPr>
          <a:xfrm>
            <a:off x="284163" y="2082478"/>
            <a:ext cx="7005985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Wingdings" charset="2"/>
              <a:buChar char="§"/>
            </a:pPr>
            <a:r>
              <a:rPr lang="en-US" sz="30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Why is this important?</a:t>
            </a:r>
            <a:endParaRPr lang="en-US" sz="3000" dirty="0">
              <a:latin typeface="Corbel" charset="0"/>
              <a:ea typeface="Corbel" charset="0"/>
              <a:cs typeface="Corbel" charset="0"/>
            </a:endParaRPr>
          </a:p>
          <a:p>
            <a:pPr marL="457200" indent="-457200">
              <a:spcBef>
                <a:spcPts val="600"/>
              </a:spcBef>
              <a:buFont typeface="Wingdings" charset="2"/>
              <a:buChar char="§"/>
            </a:pPr>
            <a:r>
              <a:rPr lang="en-US" sz="30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How does it affect your job day to day?</a:t>
            </a:r>
            <a:endParaRPr lang="en-US" sz="3000" dirty="0">
              <a:latin typeface="Corbel" charset="0"/>
              <a:ea typeface="Corbel" charset="0"/>
              <a:cs typeface="Corbel" charset="0"/>
            </a:endParaRPr>
          </a:p>
          <a:p>
            <a:pPr marL="8001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How about your job search?</a:t>
            </a:r>
            <a:endParaRPr lang="en-US" sz="2400" dirty="0">
              <a:latin typeface="Corbel" charset="0"/>
              <a:ea typeface="Corbel" charset="0"/>
              <a:cs typeface="Corbel" charset="0"/>
            </a:endParaRPr>
          </a:p>
          <a:p>
            <a:pPr marL="8001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Professional Development</a:t>
            </a:r>
            <a:endParaRPr lang="en-US" sz="2400" dirty="0">
              <a:latin typeface="Corbel" charset="0"/>
              <a:ea typeface="Corbel" charset="0"/>
              <a:cs typeface="Corbel" charset="0"/>
            </a:endParaRPr>
          </a:p>
          <a:p>
            <a:pPr marL="342900" indent="-342900">
              <a:spcBef>
                <a:spcPts val="600"/>
              </a:spcBef>
              <a:buFont typeface="Wingdings" charset="2"/>
              <a:buChar char="§"/>
            </a:pPr>
            <a:r>
              <a:rPr lang="en-US" sz="30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What actual ‘skills’ do you bring back to your job?</a:t>
            </a:r>
            <a:endParaRPr lang="en-US" sz="3000" dirty="0">
              <a:latin typeface="Corbel" charset="0"/>
              <a:ea typeface="Corbel" charset="0"/>
              <a:cs typeface="Corbel" charset="0"/>
            </a:endParaRPr>
          </a:p>
          <a:p>
            <a:pPr marL="8001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Communication and Problem Solving</a:t>
            </a:r>
            <a:endParaRPr lang="en-US" sz="2400" dirty="0">
              <a:latin typeface="Corbel" charset="0"/>
              <a:ea typeface="Corbel" charset="0"/>
              <a:cs typeface="Corbel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Language Experience</a:t>
            </a:r>
            <a:endParaRPr lang="en-US" sz="2400" dirty="0"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148" y="6237570"/>
            <a:ext cx="1568102" cy="41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06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Experience Abroad</a:t>
            </a:r>
          </a:p>
        </p:txBody>
      </p:sp>
      <p:sp>
        <p:nvSpPr>
          <p:cNvPr id="4" name="Rectangle 3"/>
          <p:cNvSpPr/>
          <p:nvPr/>
        </p:nvSpPr>
        <p:spPr>
          <a:xfrm>
            <a:off x="5594190" y="1821314"/>
            <a:ext cx="32640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Bachelor’s degree</a:t>
            </a:r>
          </a:p>
          <a:p>
            <a:pPr marL="285750" indent="-285750" fontAlgn="base">
              <a:buFont typeface="Wingdings" charset="2"/>
              <a:buChar char="§"/>
            </a:pPr>
            <a:endParaRPr lang="en-US" dirty="0">
              <a:solidFill>
                <a:srgbClr val="000000"/>
              </a:solidFill>
              <a:latin typeface="Corbel" charset="0"/>
              <a:ea typeface="Corbel" charset="0"/>
              <a:cs typeface="Corbel" charset="0"/>
            </a:endParaRPr>
          </a:p>
          <a:p>
            <a:pPr marL="285750" indent="-285750" fontAlgn="base"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Minimum of one semester abroad or equivalent experience (ex. study, intern, volunteer or work)</a:t>
            </a:r>
          </a:p>
          <a:p>
            <a:pPr marL="285750" indent="-285750" fontAlgn="base">
              <a:buFont typeface="Wingdings" charset="2"/>
              <a:buChar char="§"/>
            </a:pPr>
            <a:endParaRPr lang="en-US" dirty="0">
              <a:solidFill>
                <a:srgbClr val="000000"/>
              </a:solidFill>
              <a:latin typeface="Corbel" charset="0"/>
              <a:ea typeface="Corbel" charset="0"/>
              <a:cs typeface="Corbel" charset="0"/>
            </a:endParaRPr>
          </a:p>
          <a:p>
            <a:pPr marL="285750" indent="-285750" fontAlgn="base"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High level of communication and problem solving skills, including attention to detail</a:t>
            </a:r>
          </a:p>
          <a:p>
            <a:pPr marL="285750" indent="-285750" fontAlgn="base">
              <a:buFont typeface="Wingdings" charset="2"/>
              <a:buChar char="§"/>
            </a:pPr>
            <a:endParaRPr lang="en-US" dirty="0">
              <a:solidFill>
                <a:srgbClr val="000000"/>
              </a:solidFill>
              <a:latin typeface="Corbel" charset="0"/>
              <a:ea typeface="Corbel" charset="0"/>
              <a:cs typeface="Corbel" charset="0"/>
            </a:endParaRPr>
          </a:p>
          <a:p>
            <a:pPr marL="285750" indent="-285750" fontAlgn="base"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Experience counseling, teaching or working with students, preference in higher education</a:t>
            </a:r>
            <a:endParaRPr lang="en-US" b="0" i="0" u="none" strike="noStrike" dirty="0">
              <a:solidFill>
                <a:srgbClr val="000000"/>
              </a:solidFill>
              <a:effectLst/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1026" name="Picture 2" descr="https://lh4.googleusercontent.com/Ijjx1H5MBas_H-oOrcYC0y28_7_9v7TH2NVprubTn7oWOoKsqbhmgFpgd7r5MM9UMOXNsMO7uydojSs4ohJLFYW8y60q9tlB2rci_eOQ5-c8dXd51W07G74XaPew3GJ_yhgVUkw9I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2286412"/>
            <a:ext cx="5104435" cy="145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0XEsHA0vdfQLhQwCOszn5IqjXcJmiPODXnyQ1zqo4uq8NEj9FafAq7gMIjaRUg3tLkSpMzQR-GrCTclfxvS3Q4k5aSGfZcQAh9c2-rrGbHyJTeEA-lXpg0tOaIBAx49rRoAzNFO8ZQ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4027990"/>
            <a:ext cx="5193789" cy="187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4163" y="1881390"/>
            <a:ext cx="30493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Study Abroad Advisor </a:t>
            </a:r>
            <a:endParaRPr lang="en-US" sz="1400" b="1" dirty="0"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4163" y="6186257"/>
            <a:ext cx="70773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http://jobregistry.nafsa.org/jobs/7622796/study-abroad-advisor</a:t>
            </a:r>
            <a:endParaRPr lang="en-US" sz="1200" dirty="0"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148" y="6255435"/>
            <a:ext cx="1568102" cy="41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40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Language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284163" y="2036075"/>
            <a:ext cx="7812915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Wingdings" charset="2"/>
              <a:buChar char="§"/>
            </a:pPr>
            <a:r>
              <a:rPr lang="en-US" sz="35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Why is this important? </a:t>
            </a:r>
            <a:endParaRPr lang="en-US" sz="3500" dirty="0">
              <a:latin typeface="Corbel" charset="0"/>
              <a:ea typeface="Corbel" charset="0"/>
              <a:cs typeface="Corbel" charset="0"/>
            </a:endParaRPr>
          </a:p>
          <a:p>
            <a:pPr marL="457200" indent="-457200">
              <a:spcBef>
                <a:spcPts val="600"/>
              </a:spcBef>
              <a:buFont typeface="Wingdings" charset="2"/>
              <a:buChar char="§"/>
            </a:pPr>
            <a:r>
              <a:rPr lang="en-US" sz="35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How does this assist you in your job?</a:t>
            </a:r>
            <a:endParaRPr lang="en-US" sz="3500" dirty="0">
              <a:latin typeface="Corbel" charset="0"/>
              <a:ea typeface="Corbel" charset="0"/>
              <a:cs typeface="Corbel" charset="0"/>
            </a:endParaRPr>
          </a:p>
          <a:p>
            <a:pPr marL="914400" lvl="1" indent="-457200">
              <a:spcBef>
                <a:spcPts val="600"/>
              </a:spcBef>
              <a:buFont typeface="Arial" charset="0"/>
              <a:buChar char="•"/>
            </a:pPr>
            <a:r>
              <a:rPr lang="en-US" sz="29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Communication</a:t>
            </a:r>
            <a:endParaRPr lang="en-US" sz="2900" dirty="0">
              <a:latin typeface="Corbel" charset="0"/>
              <a:ea typeface="Corbel" charset="0"/>
              <a:cs typeface="Corbel" charset="0"/>
            </a:endParaRPr>
          </a:p>
          <a:p>
            <a:pPr marL="914400" lvl="1" indent="-457200">
              <a:spcBef>
                <a:spcPts val="600"/>
              </a:spcBef>
              <a:buFont typeface="Arial" charset="0"/>
              <a:buChar char="•"/>
            </a:pPr>
            <a:r>
              <a:rPr lang="en-US" sz="29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Point of view </a:t>
            </a:r>
            <a:endParaRPr lang="en-US" sz="2900" dirty="0">
              <a:latin typeface="Corbel" charset="0"/>
              <a:ea typeface="Corbel" charset="0"/>
              <a:cs typeface="Corbel" charset="0"/>
            </a:endParaRPr>
          </a:p>
          <a:p>
            <a:pPr marL="457200" indent="-457200">
              <a:spcBef>
                <a:spcPts val="600"/>
              </a:spcBef>
              <a:buFont typeface="Wingdings" charset="2"/>
              <a:buChar char="§"/>
            </a:pPr>
            <a:r>
              <a:rPr lang="en-US" sz="35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My experience</a:t>
            </a:r>
            <a:endParaRPr lang="en-US" sz="3500" dirty="0">
              <a:latin typeface="Corbel" charset="0"/>
              <a:ea typeface="Corbel" charset="0"/>
              <a:cs typeface="Corbel" charset="0"/>
            </a:endParaRPr>
          </a:p>
          <a:p>
            <a:pPr marL="914400" lvl="1" indent="-457200">
              <a:spcBef>
                <a:spcPts val="600"/>
              </a:spcBef>
              <a:buFont typeface="Arial" charset="0"/>
              <a:buChar char="•"/>
            </a:pPr>
            <a:r>
              <a:rPr lang="en-US" sz="29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Studying language</a:t>
            </a:r>
            <a:endParaRPr lang="en-US" sz="2900" dirty="0">
              <a:latin typeface="Corbel" charset="0"/>
              <a:ea typeface="Corbel" charset="0"/>
              <a:cs typeface="Corbel" charset="0"/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en-US" sz="29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Hiring advisors</a:t>
            </a:r>
            <a:endParaRPr lang="en-US" sz="2900" dirty="0"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683" y="5698062"/>
            <a:ext cx="1669317" cy="129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87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Language</a:t>
            </a:r>
          </a:p>
        </p:txBody>
      </p:sp>
      <p:sp>
        <p:nvSpPr>
          <p:cNvPr id="4" name="Rectangle 3"/>
          <p:cNvSpPr/>
          <p:nvPr/>
        </p:nvSpPr>
        <p:spPr>
          <a:xfrm>
            <a:off x="284163" y="2002420"/>
            <a:ext cx="819865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spcBef>
                <a:spcPts val="600"/>
              </a:spcBef>
              <a:buFont typeface="Wingdings" charset="2"/>
              <a:buChar char="§"/>
            </a:pPr>
            <a:r>
              <a:rPr lang="en-US" sz="35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Undergraduate Experience 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9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Major/Minor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9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Study Abroad</a:t>
            </a:r>
          </a:p>
          <a:p>
            <a:pPr marL="457200" indent="-457200" fontAlgn="base">
              <a:buFont typeface="Wingdings" charset="2"/>
              <a:buChar char="§"/>
            </a:pPr>
            <a:r>
              <a:rPr lang="en-US" sz="35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After Graduation</a:t>
            </a:r>
          </a:p>
          <a:p>
            <a:pPr marL="914400" lvl="1" indent="-457200" fontAlgn="base">
              <a:buFont typeface="Arial" charset="0"/>
              <a:buChar char="•"/>
            </a:pPr>
            <a:r>
              <a:rPr lang="en-US" sz="29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International experience</a:t>
            </a:r>
          </a:p>
          <a:p>
            <a:pPr marL="1371600" lvl="2" indent="-457200" fontAlgn="base">
              <a:buFont typeface="Courier New" charset="0"/>
              <a:buChar char="o"/>
            </a:pPr>
            <a:r>
              <a:rPr lang="en-US" sz="25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Immersive Programs</a:t>
            </a:r>
          </a:p>
          <a:p>
            <a:pPr marL="1371600" lvl="2" indent="-457200" fontAlgn="base">
              <a:buFont typeface="Courier New" charset="0"/>
              <a:buChar char="o"/>
            </a:pPr>
            <a:r>
              <a:rPr lang="en-US" sz="25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Teaching Abroad</a:t>
            </a:r>
          </a:p>
          <a:p>
            <a:pPr marL="914400" lvl="1" indent="-457200" fontAlgn="base">
              <a:buFont typeface="Arial" charset="0"/>
              <a:buChar char="•"/>
            </a:pPr>
            <a:r>
              <a:rPr lang="en-US" sz="29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Within your home community</a:t>
            </a:r>
            <a:endParaRPr lang="en-US" sz="2900" b="0" i="0" u="none" strike="noStrike" dirty="0">
              <a:solidFill>
                <a:srgbClr val="000000"/>
              </a:solidFill>
              <a:effectLst/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683" y="5698062"/>
            <a:ext cx="1669317" cy="129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466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Local Intercultural Experience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85195" y="1964042"/>
            <a:ext cx="867305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spcBef>
                <a:spcPts val="600"/>
              </a:spcBef>
              <a:buFont typeface="Wingdings" charset="2"/>
              <a:buChar char="§"/>
            </a:pPr>
            <a:r>
              <a:rPr lang="en-US" sz="33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Involvement with international student exchange programs</a:t>
            </a:r>
          </a:p>
          <a:p>
            <a:pPr marL="742950" lvl="1" indent="-285750" fontAlgn="base">
              <a:buFont typeface="Arial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Volunteer as liaison, host a student, help at events, retreats, meetings. etc.</a:t>
            </a:r>
          </a:p>
          <a:p>
            <a:pPr marL="457200" indent="-457200" fontAlgn="base">
              <a:spcBef>
                <a:spcPts val="600"/>
              </a:spcBef>
              <a:buFont typeface="Wingdings" charset="2"/>
              <a:buChar char="§"/>
            </a:pPr>
            <a:r>
              <a:rPr lang="en-US" sz="33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Art</a:t>
            </a:r>
          </a:p>
          <a:p>
            <a:pPr marL="914400" lvl="1" indent="-457200" fontAlgn="base">
              <a:spcBef>
                <a:spcPts val="600"/>
              </a:spcBef>
              <a:buFont typeface="Arial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Cultural festivals</a:t>
            </a:r>
          </a:p>
          <a:p>
            <a:pPr marL="914400" lvl="1" indent="-457200" fontAlgn="base">
              <a:spcBef>
                <a:spcPts val="600"/>
              </a:spcBef>
              <a:buFont typeface="Arial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Museums and exhibits</a:t>
            </a:r>
          </a:p>
          <a:p>
            <a:pPr marL="914400" lvl="1" indent="-457200" fontAlgn="base">
              <a:spcBef>
                <a:spcPts val="600"/>
              </a:spcBef>
              <a:buFont typeface="Arial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Musical performances and events</a:t>
            </a:r>
          </a:p>
          <a:p>
            <a:pPr marL="914400" lvl="1" indent="-457200" fontAlgn="base">
              <a:spcBef>
                <a:spcPts val="600"/>
              </a:spcBef>
              <a:buFont typeface="Arial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Events, literary or visual resources at libraries</a:t>
            </a:r>
          </a:p>
          <a:p>
            <a:pPr marL="914400" lvl="1" indent="-457200" fontAlgn="base">
              <a:spcBef>
                <a:spcPts val="600"/>
              </a:spcBef>
              <a:buFont typeface="Arial" charset="0"/>
              <a:buChar char="•"/>
            </a:pPr>
            <a:r>
              <a:rPr lang="en-US" sz="2500" dirty="0">
                <a:solidFill>
                  <a:srgbClr val="000000"/>
                </a:solidFill>
                <a:latin typeface="Corbel" charset="0"/>
                <a:ea typeface="Corbel" charset="0"/>
                <a:cs typeface="Corbel" charset="0"/>
              </a:rPr>
              <a:t>Documentaries and films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43" y="5936974"/>
            <a:ext cx="1331307" cy="69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55956"/>
      </p:ext>
    </p:extLst>
  </p:cSld>
  <p:clrMapOvr>
    <a:masterClrMapping/>
  </p:clrMapOvr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4E5247F879554B8249310ED72DDD89" ma:contentTypeVersion="2" ma:contentTypeDescription="Create a new document." ma:contentTypeScope="" ma:versionID="48dcc407504fd39408a918fed67c4c02">
  <xsd:schema xmlns:xsd="http://www.w3.org/2001/XMLSchema" xmlns:xs="http://www.w3.org/2001/XMLSchema" xmlns:p="http://schemas.microsoft.com/office/2006/metadata/properties" xmlns:ns2="bab25cc8-e29e-4700-9e03-782b0ce0bf23" targetNamespace="http://schemas.microsoft.com/office/2006/metadata/properties" ma:root="true" ma:fieldsID="2016f317133d56bc764418181a44a101" ns2:_="">
    <xsd:import namespace="bab25cc8-e29e-4700-9e03-782b0ce0bf2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b25cc8-e29e-4700-9e03-782b0ce0bf2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2E0E84-6567-474A-B81C-832CEB28F5AD}"/>
</file>

<file path=customXml/itemProps2.xml><?xml version="1.0" encoding="utf-8"?>
<ds:datastoreItem xmlns:ds="http://schemas.openxmlformats.org/officeDocument/2006/customXml" ds:itemID="{D63BD4C3-FEA4-49C6-8F39-A73768632858}"/>
</file>

<file path=customXml/itemProps3.xml><?xml version="1.0" encoding="utf-8"?>
<ds:datastoreItem xmlns:ds="http://schemas.openxmlformats.org/officeDocument/2006/customXml" ds:itemID="{3BED44A9-D788-4B6B-95ED-63186981F245}"/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574</TotalTime>
  <Words>1454</Words>
  <Application>Microsoft Office PowerPoint</Application>
  <PresentationFormat>On-screen Show (4:3)</PresentationFormat>
  <Paragraphs>274</Paragraphs>
  <Slides>40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Corbel</vt:lpstr>
      <vt:lpstr>Courier New</vt:lpstr>
      <vt:lpstr>Playfair Display</vt:lpstr>
      <vt:lpstr>Wingdings</vt:lpstr>
      <vt:lpstr>Spectrum</vt:lpstr>
      <vt:lpstr>Sharing Strategies for Establishing Yourself in IE Before Earning a Master’s Degree </vt:lpstr>
      <vt:lpstr>Agenda </vt:lpstr>
      <vt:lpstr>Introductions</vt:lpstr>
      <vt:lpstr>Experience Abroad</vt:lpstr>
      <vt:lpstr>Experience Abroad</vt:lpstr>
      <vt:lpstr>Experience Abroad</vt:lpstr>
      <vt:lpstr>Language</vt:lpstr>
      <vt:lpstr>Language</vt:lpstr>
      <vt:lpstr>Local Intercultural Experience</vt:lpstr>
      <vt:lpstr>Local Intercultural Experience</vt:lpstr>
      <vt:lpstr>Internships</vt:lpstr>
      <vt:lpstr>Informational Interviewing</vt:lpstr>
      <vt:lpstr>Undergraduate Campus Help</vt:lpstr>
      <vt:lpstr>Non-Field Related Experience</vt:lpstr>
      <vt:lpstr>Non-Field Related Experience</vt:lpstr>
      <vt:lpstr>Experience in Higher Education</vt:lpstr>
      <vt:lpstr>Scholarships/Financial Help</vt:lpstr>
      <vt:lpstr>Scholarships/Financial Help</vt:lpstr>
      <vt:lpstr>Building an Online Presence</vt:lpstr>
      <vt:lpstr>Building an Online Presence</vt:lpstr>
      <vt:lpstr>NAFSA: Professional Development</vt:lpstr>
      <vt:lpstr>NAFSA: Conference Involvement</vt:lpstr>
      <vt:lpstr>NAFSA: Volunteering and Grants</vt:lpstr>
      <vt:lpstr>NAFSA: Presenting</vt:lpstr>
      <vt:lpstr>NAFSA: Workshops/Trainings,  Open Meetings, and Certifications </vt:lpstr>
      <vt:lpstr>NAFSA: Networking Strategies</vt:lpstr>
      <vt:lpstr>NAFSA: Knowledge Communities</vt:lpstr>
      <vt:lpstr>General Field Knowledge and Resources –  International Level</vt:lpstr>
      <vt:lpstr>General Field Knowledge and Resources –  National Level</vt:lpstr>
      <vt:lpstr>General Field Knowledge and Resources –  Regional Level</vt:lpstr>
      <vt:lpstr>General Field Knowledge and Resources –  State Level</vt:lpstr>
      <vt:lpstr>Young Professional Networks</vt:lpstr>
      <vt:lpstr>Job Boards</vt:lpstr>
      <vt:lpstr>Resources to Bookmark</vt:lpstr>
      <vt:lpstr>Mentoring</vt:lpstr>
      <vt:lpstr>NAFSA Academy</vt:lpstr>
      <vt:lpstr>Graduate School </vt:lpstr>
      <vt:lpstr>Mock Networking “Reception”</vt:lpstr>
      <vt:lpstr>Questions?</vt:lpstr>
      <vt:lpstr>Contact Us: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test</dc:creator>
  <cp:lastModifiedBy>Sonya Brauchle</cp:lastModifiedBy>
  <cp:revision>106</cp:revision>
  <dcterms:created xsi:type="dcterms:W3CDTF">2016-02-29T22:55:21Z</dcterms:created>
  <dcterms:modified xsi:type="dcterms:W3CDTF">2016-06-06T15:43:39Z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0x0101002E4E5247F879554B8249310ED72DDD89</vt:lpwstr>
  </property>
</Properties>
</file>