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8" r:id="rId2"/>
    <p:sldId id="266" r:id="rId3"/>
    <p:sldId id="301" r:id="rId4"/>
    <p:sldId id="259" r:id="rId5"/>
    <p:sldId id="263" r:id="rId6"/>
    <p:sldId id="268" r:id="rId7"/>
    <p:sldId id="269" r:id="rId8"/>
    <p:sldId id="277" r:id="rId9"/>
    <p:sldId id="278" r:id="rId10"/>
    <p:sldId id="270" r:id="rId11"/>
    <p:sldId id="279" r:id="rId12"/>
    <p:sldId id="272" r:id="rId13"/>
    <p:sldId id="273" r:id="rId14"/>
    <p:sldId id="276" r:id="rId15"/>
    <p:sldId id="274" r:id="rId16"/>
    <p:sldId id="275" r:id="rId17"/>
    <p:sldId id="280" r:id="rId18"/>
    <p:sldId id="271" r:id="rId19"/>
    <p:sldId id="281" r:id="rId20"/>
    <p:sldId id="282" r:id="rId21"/>
    <p:sldId id="283" r:id="rId22"/>
    <p:sldId id="284" r:id="rId23"/>
    <p:sldId id="285" r:id="rId24"/>
    <p:sldId id="286" r:id="rId25"/>
    <p:sldId id="287" r:id="rId26"/>
    <p:sldId id="288" r:id="rId27"/>
    <p:sldId id="289" r:id="rId28"/>
    <p:sldId id="290" r:id="rId29"/>
    <p:sldId id="291" r:id="rId30"/>
    <p:sldId id="292" r:id="rId31"/>
    <p:sldId id="293" r:id="rId32"/>
    <p:sldId id="294" r:id="rId33"/>
    <p:sldId id="295" r:id="rId34"/>
    <p:sldId id="296" r:id="rId35"/>
    <p:sldId id="297" r:id="rId36"/>
    <p:sldId id="298" r:id="rId37"/>
    <p:sldId id="304" r:id="rId38"/>
    <p:sldId id="307" r:id="rId39"/>
    <p:sldId id="306" r:id="rId40"/>
    <p:sldId id="305" r:id="rId41"/>
    <p:sldId id="308" r:id="rId42"/>
    <p:sldId id="299" r:id="rId43"/>
    <p:sldId id="303"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30" autoAdjust="0"/>
  </p:normalViewPr>
  <p:slideViewPr>
    <p:cSldViewPr snapToGrid="0" snapToObjects="1">
      <p:cViewPr>
        <p:scale>
          <a:sx n="118" d="100"/>
          <a:sy n="118" d="100"/>
        </p:scale>
        <p:origin x="-150" y="540"/>
      </p:cViewPr>
      <p:guideLst>
        <p:guide orient="horz" pos="2160"/>
        <p:guide pos="2880"/>
      </p:guideLst>
    </p:cSldViewPr>
  </p:slideViewPr>
  <p:outlineViewPr>
    <p:cViewPr>
      <p:scale>
        <a:sx n="33" d="100"/>
        <a:sy n="33" d="100"/>
      </p:scale>
      <p:origin x="0" y="-362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742794-48B1-7C4B-B85F-B2478706A1E7}" type="datetimeFigureOut">
              <a:rPr lang="en-US" smtClean="0"/>
              <a:t>10/28/2015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B42D42-A875-F84F-B46C-A4E1DD28DED2}" type="slidenum">
              <a:rPr lang="en-US" smtClean="0"/>
              <a:t>‹#›</a:t>
            </a:fld>
            <a:endParaRPr lang="en-US" dirty="0"/>
          </a:p>
        </p:txBody>
      </p:sp>
    </p:spTree>
    <p:extLst>
      <p:ext uri="{BB962C8B-B14F-4D97-AF65-F5344CB8AC3E}">
        <p14:creationId xmlns:p14="http://schemas.microsoft.com/office/powerpoint/2010/main" val="3084237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742794-48B1-7C4B-B85F-B2478706A1E7}" type="datetimeFigureOut">
              <a:rPr lang="en-US" smtClean="0"/>
              <a:t>10/28/2015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B42D42-A875-F84F-B46C-A4E1DD28DED2}" type="slidenum">
              <a:rPr lang="en-US" smtClean="0"/>
              <a:t>‹#›</a:t>
            </a:fld>
            <a:endParaRPr lang="en-US" dirty="0"/>
          </a:p>
        </p:txBody>
      </p:sp>
    </p:spTree>
    <p:extLst>
      <p:ext uri="{BB962C8B-B14F-4D97-AF65-F5344CB8AC3E}">
        <p14:creationId xmlns:p14="http://schemas.microsoft.com/office/powerpoint/2010/main" val="544189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742794-48B1-7C4B-B85F-B2478706A1E7}" type="datetimeFigureOut">
              <a:rPr lang="en-US" smtClean="0"/>
              <a:t>10/28/2015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B42D42-A875-F84F-B46C-A4E1DD28DED2}" type="slidenum">
              <a:rPr lang="en-US" smtClean="0"/>
              <a:t>‹#›</a:t>
            </a:fld>
            <a:endParaRPr lang="en-US" dirty="0"/>
          </a:p>
        </p:txBody>
      </p:sp>
    </p:spTree>
    <p:extLst>
      <p:ext uri="{BB962C8B-B14F-4D97-AF65-F5344CB8AC3E}">
        <p14:creationId xmlns:p14="http://schemas.microsoft.com/office/powerpoint/2010/main" val="2485238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742794-48B1-7C4B-B85F-B2478706A1E7}" type="datetimeFigureOut">
              <a:rPr lang="en-US" smtClean="0"/>
              <a:t>10/28/2015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B42D42-A875-F84F-B46C-A4E1DD28DED2}" type="slidenum">
              <a:rPr lang="en-US" smtClean="0"/>
              <a:t>‹#›</a:t>
            </a:fld>
            <a:endParaRPr lang="en-US" dirty="0"/>
          </a:p>
        </p:txBody>
      </p:sp>
    </p:spTree>
    <p:extLst>
      <p:ext uri="{BB962C8B-B14F-4D97-AF65-F5344CB8AC3E}">
        <p14:creationId xmlns:p14="http://schemas.microsoft.com/office/powerpoint/2010/main" val="2712707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742794-48B1-7C4B-B85F-B2478706A1E7}" type="datetimeFigureOut">
              <a:rPr lang="en-US" smtClean="0"/>
              <a:t>10/28/2015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B42D42-A875-F84F-B46C-A4E1DD28DED2}" type="slidenum">
              <a:rPr lang="en-US" smtClean="0"/>
              <a:t>‹#›</a:t>
            </a:fld>
            <a:endParaRPr lang="en-US" dirty="0"/>
          </a:p>
        </p:txBody>
      </p:sp>
    </p:spTree>
    <p:extLst>
      <p:ext uri="{BB962C8B-B14F-4D97-AF65-F5344CB8AC3E}">
        <p14:creationId xmlns:p14="http://schemas.microsoft.com/office/powerpoint/2010/main" val="469309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742794-48B1-7C4B-B85F-B2478706A1E7}" type="datetimeFigureOut">
              <a:rPr lang="en-US" smtClean="0"/>
              <a:t>10/28/2015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B42D42-A875-F84F-B46C-A4E1DD28DED2}" type="slidenum">
              <a:rPr lang="en-US" smtClean="0"/>
              <a:t>‹#›</a:t>
            </a:fld>
            <a:endParaRPr lang="en-US" dirty="0"/>
          </a:p>
        </p:txBody>
      </p:sp>
    </p:spTree>
    <p:extLst>
      <p:ext uri="{BB962C8B-B14F-4D97-AF65-F5344CB8AC3E}">
        <p14:creationId xmlns:p14="http://schemas.microsoft.com/office/powerpoint/2010/main" val="1700001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742794-48B1-7C4B-B85F-B2478706A1E7}" type="datetimeFigureOut">
              <a:rPr lang="en-US" smtClean="0"/>
              <a:t>10/28/2015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AB42D42-A875-F84F-B46C-A4E1DD28DED2}" type="slidenum">
              <a:rPr lang="en-US" smtClean="0"/>
              <a:t>‹#›</a:t>
            </a:fld>
            <a:endParaRPr lang="en-US" dirty="0"/>
          </a:p>
        </p:txBody>
      </p:sp>
    </p:spTree>
    <p:extLst>
      <p:ext uri="{BB962C8B-B14F-4D97-AF65-F5344CB8AC3E}">
        <p14:creationId xmlns:p14="http://schemas.microsoft.com/office/powerpoint/2010/main" val="939028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742794-48B1-7C4B-B85F-B2478706A1E7}" type="datetimeFigureOut">
              <a:rPr lang="en-US" smtClean="0"/>
              <a:t>10/28/2015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AB42D42-A875-F84F-B46C-A4E1DD28DED2}" type="slidenum">
              <a:rPr lang="en-US" smtClean="0"/>
              <a:t>‹#›</a:t>
            </a:fld>
            <a:endParaRPr lang="en-US" dirty="0"/>
          </a:p>
        </p:txBody>
      </p:sp>
    </p:spTree>
    <p:extLst>
      <p:ext uri="{BB962C8B-B14F-4D97-AF65-F5344CB8AC3E}">
        <p14:creationId xmlns:p14="http://schemas.microsoft.com/office/powerpoint/2010/main" val="2588051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742794-48B1-7C4B-B85F-B2478706A1E7}" type="datetimeFigureOut">
              <a:rPr lang="en-US" smtClean="0"/>
              <a:t>10/28/2015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AB42D42-A875-F84F-B46C-A4E1DD28DED2}" type="slidenum">
              <a:rPr lang="en-US" smtClean="0"/>
              <a:t>‹#›</a:t>
            </a:fld>
            <a:endParaRPr lang="en-US" dirty="0"/>
          </a:p>
        </p:txBody>
      </p:sp>
    </p:spTree>
    <p:extLst>
      <p:ext uri="{BB962C8B-B14F-4D97-AF65-F5344CB8AC3E}">
        <p14:creationId xmlns:p14="http://schemas.microsoft.com/office/powerpoint/2010/main" val="2559667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742794-48B1-7C4B-B85F-B2478706A1E7}" type="datetimeFigureOut">
              <a:rPr lang="en-US" smtClean="0"/>
              <a:t>10/28/2015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B42D42-A875-F84F-B46C-A4E1DD28DED2}" type="slidenum">
              <a:rPr lang="en-US" smtClean="0"/>
              <a:t>‹#›</a:t>
            </a:fld>
            <a:endParaRPr lang="en-US" dirty="0"/>
          </a:p>
        </p:txBody>
      </p:sp>
    </p:spTree>
    <p:extLst>
      <p:ext uri="{BB962C8B-B14F-4D97-AF65-F5344CB8AC3E}">
        <p14:creationId xmlns:p14="http://schemas.microsoft.com/office/powerpoint/2010/main" val="4110661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742794-48B1-7C4B-B85F-B2478706A1E7}" type="datetimeFigureOut">
              <a:rPr lang="en-US" smtClean="0"/>
              <a:t>10/28/2015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B42D42-A875-F84F-B46C-A4E1DD28DED2}" type="slidenum">
              <a:rPr lang="en-US" smtClean="0"/>
              <a:t>‹#›</a:t>
            </a:fld>
            <a:endParaRPr lang="en-US" dirty="0"/>
          </a:p>
        </p:txBody>
      </p:sp>
    </p:spTree>
    <p:extLst>
      <p:ext uri="{BB962C8B-B14F-4D97-AF65-F5344CB8AC3E}">
        <p14:creationId xmlns:p14="http://schemas.microsoft.com/office/powerpoint/2010/main" val="98927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742794-48B1-7C4B-B85F-B2478706A1E7}" type="datetimeFigureOut">
              <a:rPr lang="en-US" smtClean="0"/>
              <a:t>10/28/2015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B42D42-A875-F84F-B46C-A4E1DD28DED2}" type="slidenum">
              <a:rPr lang="en-US" smtClean="0"/>
              <a:t>‹#›</a:t>
            </a:fld>
            <a:endParaRPr lang="en-US" dirty="0"/>
          </a:p>
        </p:txBody>
      </p:sp>
    </p:spTree>
    <p:extLst>
      <p:ext uri="{BB962C8B-B14F-4D97-AF65-F5344CB8AC3E}">
        <p14:creationId xmlns:p14="http://schemas.microsoft.com/office/powerpoint/2010/main" val="41688936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www.num.edu.mn/checkdiploma.htm" TargetMode="Externa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www.waecdirect.org/faq.htm" TargetMode="Externa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hyperlink" Target="http://www.waecdirect.org/" TargetMode="External"/><Relationship Id="rId4" Type="http://schemas.openxmlformats.org/officeDocument/2006/relationships/hyperlink" Target="http://www.waecdirect.org/megadealers.ht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hyperlink" Target="http://servicios.educacion.gob.ec/titulacion25-web/faces/paginas/consulta-titulos-refrendados.xhtml" TargetMode="Externa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www.senescyt.gob.ec/web/guest/consulta-de-titulos" TargetMode="Externa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graduation.uobaghdad.edu.iq/" TargetMode="Externa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hyperlink" Target="mailto:kelketho@iupui.edu" TargetMode="External"/><Relationship Id="rId4" Type="http://schemas.openxmlformats.org/officeDocument/2006/relationships/hyperlink" Target="mailto:qphu@foreigncredits.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xlrz.cic.tsinghua.edu.cn/xlrz.xlrz_zsxxb.do?m=start" TargetMode="Externa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hyperlink" Target="http://www.mobilefish.com/services/chinese_handwriting_recognition/chinese_handwriting_recognition.php" TargetMode="Externa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hyperlink" Target="http://gwydir.demon.co.uk/jo/numbers/china/standard.htm" TargetMode="External"/><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1307854" y="746086"/>
            <a:ext cx="6592076" cy="1384995"/>
          </a:xfrm>
          <a:prstGeom prst="rect">
            <a:avLst/>
          </a:prstGeom>
          <a:noFill/>
        </p:spPr>
        <p:txBody>
          <a:bodyPr wrap="square" rtlCol="0">
            <a:spAutoFit/>
          </a:bodyPr>
          <a:lstStyle/>
          <a:p>
            <a:pPr algn="ctr"/>
            <a:r>
              <a:rPr lang="en-US" sz="2800" b="1" dirty="0">
                <a:solidFill>
                  <a:schemeClr val="bg1"/>
                </a:solidFill>
                <a:latin typeface="Arial"/>
                <a:cs typeface="Arial"/>
              </a:rPr>
              <a:t>Electronic Verification of Foreign</a:t>
            </a:r>
          </a:p>
          <a:p>
            <a:pPr algn="ctr"/>
            <a:r>
              <a:rPr lang="en-US" sz="2800" b="1" dirty="0">
                <a:solidFill>
                  <a:schemeClr val="bg1"/>
                </a:solidFill>
                <a:latin typeface="Arial"/>
                <a:cs typeface="Arial"/>
              </a:rPr>
              <a:t>Educational Credentials: </a:t>
            </a:r>
            <a:endParaRPr lang="en-US" sz="2800" b="1" dirty="0" smtClean="0">
              <a:solidFill>
                <a:schemeClr val="bg1"/>
              </a:solidFill>
              <a:latin typeface="Arial"/>
              <a:cs typeface="Arial"/>
            </a:endParaRPr>
          </a:p>
          <a:p>
            <a:pPr algn="ctr"/>
            <a:r>
              <a:rPr lang="en-US" sz="2800" b="1" dirty="0" smtClean="0">
                <a:solidFill>
                  <a:schemeClr val="bg1"/>
                </a:solidFill>
                <a:latin typeface="Arial"/>
                <a:cs typeface="Arial"/>
              </a:rPr>
              <a:t>Resources and Strategies</a:t>
            </a:r>
            <a:endParaRPr lang="en-US" sz="2800" b="1" dirty="0">
              <a:solidFill>
                <a:schemeClr val="bg1"/>
              </a:solidFill>
              <a:latin typeface="Arial"/>
              <a:cs typeface="Arial"/>
            </a:endParaRPr>
          </a:p>
        </p:txBody>
      </p:sp>
      <p:sp>
        <p:nvSpPr>
          <p:cNvPr id="4" name="TextBox 3"/>
          <p:cNvSpPr txBox="1"/>
          <p:nvPr/>
        </p:nvSpPr>
        <p:spPr>
          <a:xfrm>
            <a:off x="122830" y="3713231"/>
            <a:ext cx="8857397" cy="830997"/>
          </a:xfrm>
          <a:prstGeom prst="rect">
            <a:avLst/>
          </a:prstGeom>
          <a:noFill/>
        </p:spPr>
        <p:txBody>
          <a:bodyPr wrap="square" rtlCol="0">
            <a:spAutoFit/>
          </a:bodyPr>
          <a:lstStyle/>
          <a:p>
            <a:pPr algn="ctr"/>
            <a:r>
              <a:rPr lang="en-US" sz="2400" i="1" dirty="0">
                <a:solidFill>
                  <a:schemeClr val="bg1"/>
                </a:solidFill>
                <a:latin typeface="Arial"/>
                <a:cs typeface="Arial"/>
              </a:rPr>
              <a:t>Quentin Law Phu, Foreign Credits, </a:t>
            </a:r>
            <a:r>
              <a:rPr lang="en-US" sz="2400" i="1" dirty="0" smtClean="0">
                <a:solidFill>
                  <a:schemeClr val="bg1"/>
                </a:solidFill>
                <a:latin typeface="Arial"/>
                <a:cs typeface="Arial"/>
              </a:rPr>
              <a:t>Inc.</a:t>
            </a:r>
            <a:endParaRPr lang="en-US" sz="2400" i="1" dirty="0">
              <a:solidFill>
                <a:schemeClr val="bg1"/>
              </a:solidFill>
              <a:latin typeface="Arial"/>
              <a:cs typeface="Arial"/>
            </a:endParaRPr>
          </a:p>
          <a:p>
            <a:pPr algn="ctr"/>
            <a:r>
              <a:rPr lang="en-US" sz="2400" i="1" dirty="0">
                <a:solidFill>
                  <a:schemeClr val="bg1"/>
                </a:solidFill>
                <a:latin typeface="Arial"/>
                <a:cs typeface="Arial"/>
              </a:rPr>
              <a:t>Kelly </a:t>
            </a:r>
            <a:r>
              <a:rPr lang="en-US" sz="2400" i="1" dirty="0" smtClean="0">
                <a:solidFill>
                  <a:schemeClr val="bg1"/>
                </a:solidFill>
                <a:latin typeface="Arial"/>
                <a:cs typeface="Arial"/>
              </a:rPr>
              <a:t>Sumner, Indiana </a:t>
            </a:r>
            <a:r>
              <a:rPr lang="en-US" sz="2400" i="1" dirty="0">
                <a:solidFill>
                  <a:schemeClr val="bg1"/>
                </a:solidFill>
                <a:latin typeface="Arial"/>
                <a:cs typeface="Arial"/>
              </a:rPr>
              <a:t>University-Purdue University </a:t>
            </a:r>
            <a:r>
              <a:rPr lang="en-US" sz="2400" i="1" dirty="0" smtClean="0">
                <a:solidFill>
                  <a:schemeClr val="bg1"/>
                </a:solidFill>
                <a:latin typeface="Arial"/>
                <a:cs typeface="Arial"/>
              </a:rPr>
              <a:t>Indianapolis</a:t>
            </a:r>
            <a:endParaRPr lang="en-US" sz="2400" i="1" dirty="0">
              <a:solidFill>
                <a:schemeClr val="bg1"/>
              </a:solidFill>
              <a:latin typeface="Arial"/>
              <a:cs typeface="Arial"/>
            </a:endParaRPr>
          </a:p>
        </p:txBody>
      </p:sp>
    </p:spTree>
    <p:extLst>
      <p:ext uri="{BB962C8B-B14F-4D97-AF65-F5344CB8AC3E}">
        <p14:creationId xmlns:p14="http://schemas.microsoft.com/office/powerpoint/2010/main" val="30289402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titled-8-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816454" y="714433"/>
            <a:ext cx="7344907" cy="2492990"/>
          </a:xfrm>
          <a:prstGeom prst="rect">
            <a:avLst/>
          </a:prstGeom>
          <a:noFill/>
        </p:spPr>
        <p:txBody>
          <a:bodyPr wrap="square" rtlCol="0">
            <a:spAutoFit/>
          </a:bodyPr>
          <a:lstStyle/>
          <a:p>
            <a:r>
              <a:rPr lang="en-US" sz="3000" b="1" dirty="0" smtClean="0">
                <a:solidFill>
                  <a:prstClr val="white"/>
                </a:solidFill>
                <a:latin typeface="Arial"/>
                <a:cs typeface="Arial"/>
              </a:rPr>
              <a:t>Institutional Verification System Example 1 – </a:t>
            </a:r>
            <a:r>
              <a:rPr lang="en-US" sz="3000" b="1" dirty="0">
                <a:solidFill>
                  <a:prstClr val="white"/>
                </a:solidFill>
                <a:latin typeface="Arial"/>
                <a:cs typeface="Arial"/>
              </a:rPr>
              <a:t>Tsinghua University (</a:t>
            </a:r>
            <a:r>
              <a:rPr lang="en-US" sz="3000" b="1" dirty="0" smtClean="0">
                <a:solidFill>
                  <a:prstClr val="white"/>
                </a:solidFill>
                <a:latin typeface="Arial"/>
                <a:cs typeface="Arial"/>
              </a:rPr>
              <a:t>cont’d)</a:t>
            </a:r>
          </a:p>
          <a:p>
            <a:endParaRPr lang="en-US" sz="2200" dirty="0" smtClean="0">
              <a:solidFill>
                <a:srgbClr val="FFFFFF"/>
              </a:solidFill>
              <a:latin typeface="Arial"/>
              <a:cs typeface="Arial"/>
            </a:endParaRPr>
          </a:p>
          <a:p>
            <a:endParaRPr lang="en-US" sz="2200" dirty="0" smtClean="0">
              <a:solidFill>
                <a:srgbClr val="FFFFFF"/>
              </a:solidFill>
              <a:latin typeface="Arial"/>
              <a:cs typeface="Arial"/>
            </a:endParaRPr>
          </a:p>
          <a:p>
            <a:endParaRPr lang="en-US" sz="2200" dirty="0" smtClean="0">
              <a:solidFill>
                <a:srgbClr val="FFFFFF"/>
              </a:solidFill>
              <a:latin typeface="Arial"/>
              <a:cs typeface="Arial"/>
            </a:endParaRPr>
          </a:p>
        </p:txBody>
      </p:sp>
      <p:pic>
        <p:nvPicPr>
          <p:cNvPr id="4" name="Picture 3" descr="hastag nafsa-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9178" y="5599140"/>
            <a:ext cx="1922310" cy="128154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1510" y="2238874"/>
            <a:ext cx="4210311" cy="4522957"/>
          </a:xfrm>
          <a:prstGeom prst="rect">
            <a:avLst/>
          </a:prstGeom>
        </p:spPr>
      </p:pic>
      <p:sp>
        <p:nvSpPr>
          <p:cNvPr id="6" name="Right Arrow 5"/>
          <p:cNvSpPr/>
          <p:nvPr/>
        </p:nvSpPr>
        <p:spPr>
          <a:xfrm>
            <a:off x="1542196" y="3360761"/>
            <a:ext cx="327547" cy="13647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1081585" y="3350525"/>
            <a:ext cx="363254" cy="369332"/>
          </a:xfrm>
          <a:prstGeom prst="rect">
            <a:avLst/>
          </a:prstGeom>
          <a:noFill/>
        </p:spPr>
        <p:txBody>
          <a:bodyPr wrap="square" rtlCol="0">
            <a:spAutoFit/>
          </a:bodyPr>
          <a:lstStyle/>
          <a:p>
            <a:endParaRPr lang="en-US" dirty="0"/>
          </a:p>
        </p:txBody>
      </p:sp>
      <p:sp>
        <p:nvSpPr>
          <p:cNvPr id="10" name="Right Arrow 9"/>
          <p:cNvSpPr/>
          <p:nvPr/>
        </p:nvSpPr>
        <p:spPr>
          <a:xfrm>
            <a:off x="1542195" y="3649639"/>
            <a:ext cx="327547" cy="13647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286603" y="3360761"/>
            <a:ext cx="1252460" cy="13183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chemeClr val="tx1"/>
                </a:solidFill>
              </a:rPr>
              <a:t>Name</a:t>
            </a:r>
            <a:endParaRPr lang="en-US" sz="1000" b="1" dirty="0">
              <a:solidFill>
                <a:schemeClr val="tx1"/>
              </a:solidFill>
            </a:endParaRPr>
          </a:p>
        </p:txBody>
      </p:sp>
      <p:sp>
        <p:nvSpPr>
          <p:cNvPr id="12" name="Rectangle 11"/>
          <p:cNvSpPr/>
          <p:nvPr/>
        </p:nvSpPr>
        <p:spPr>
          <a:xfrm>
            <a:off x="286603" y="3635696"/>
            <a:ext cx="1255593" cy="15042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chemeClr val="tx1"/>
                </a:solidFill>
              </a:rPr>
              <a:t>Date of Birth</a:t>
            </a:r>
            <a:endParaRPr lang="en-US" sz="1000" b="1" dirty="0">
              <a:solidFill>
                <a:schemeClr val="tx1"/>
              </a:solidFill>
            </a:endParaRPr>
          </a:p>
        </p:txBody>
      </p:sp>
      <p:sp>
        <p:nvSpPr>
          <p:cNvPr id="13" name="Right Arrow 12"/>
          <p:cNvSpPr/>
          <p:nvPr/>
        </p:nvSpPr>
        <p:spPr>
          <a:xfrm>
            <a:off x="1542196" y="3910631"/>
            <a:ext cx="327547" cy="13647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286603" y="3910631"/>
            <a:ext cx="1259003" cy="13647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chemeClr val="tx1"/>
                </a:solidFill>
              </a:rPr>
              <a:t>Enrollment </a:t>
            </a:r>
            <a:r>
              <a:rPr lang="en-US" sz="1000" b="1" dirty="0" err="1" smtClean="0">
                <a:solidFill>
                  <a:schemeClr val="tx1"/>
                </a:solidFill>
              </a:rPr>
              <a:t>Yr</a:t>
            </a:r>
            <a:endParaRPr lang="en-US" sz="1000" b="1" dirty="0">
              <a:solidFill>
                <a:schemeClr val="tx1"/>
              </a:solidFill>
            </a:endParaRPr>
          </a:p>
        </p:txBody>
      </p:sp>
      <p:sp>
        <p:nvSpPr>
          <p:cNvPr id="15" name="Right Arrow 14"/>
          <p:cNvSpPr/>
          <p:nvPr/>
        </p:nvSpPr>
        <p:spPr>
          <a:xfrm>
            <a:off x="1559813" y="4165643"/>
            <a:ext cx="327547" cy="13647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286603" y="4165643"/>
            <a:ext cx="1273210" cy="16366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chemeClr val="tx1"/>
                </a:solidFill>
              </a:rPr>
              <a:t>Graduation </a:t>
            </a:r>
            <a:r>
              <a:rPr lang="en-US" sz="1000" b="1" dirty="0" err="1" smtClean="0">
                <a:solidFill>
                  <a:schemeClr val="tx1"/>
                </a:solidFill>
              </a:rPr>
              <a:t>Yr</a:t>
            </a:r>
            <a:r>
              <a:rPr lang="en-US" sz="1000" b="1" dirty="0" smtClean="0">
                <a:solidFill>
                  <a:schemeClr val="tx1"/>
                </a:solidFill>
              </a:rPr>
              <a:t>/Mo</a:t>
            </a:r>
            <a:endParaRPr lang="en-US" sz="1000" b="1" dirty="0">
              <a:solidFill>
                <a:schemeClr val="tx1"/>
              </a:solidFill>
            </a:endParaRPr>
          </a:p>
        </p:txBody>
      </p:sp>
      <p:sp>
        <p:nvSpPr>
          <p:cNvPr id="17" name="Right Arrow 16"/>
          <p:cNvSpPr/>
          <p:nvPr/>
        </p:nvSpPr>
        <p:spPr>
          <a:xfrm>
            <a:off x="1559813" y="4420655"/>
            <a:ext cx="327547" cy="13647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276228" y="4399876"/>
            <a:ext cx="1273210" cy="16366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chemeClr val="tx1"/>
                </a:solidFill>
              </a:rPr>
              <a:t>Certificate Number</a:t>
            </a:r>
            <a:endParaRPr lang="en-US" sz="1000" b="1" dirty="0">
              <a:solidFill>
                <a:schemeClr val="tx1"/>
              </a:solidFill>
            </a:endParaRPr>
          </a:p>
        </p:txBody>
      </p:sp>
    </p:spTree>
    <p:extLst>
      <p:ext uri="{BB962C8B-B14F-4D97-AF65-F5344CB8AC3E}">
        <p14:creationId xmlns:p14="http://schemas.microsoft.com/office/powerpoint/2010/main" val="27708988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titled-8-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816454" y="714433"/>
            <a:ext cx="7344907" cy="2492990"/>
          </a:xfrm>
          <a:prstGeom prst="rect">
            <a:avLst/>
          </a:prstGeom>
          <a:noFill/>
        </p:spPr>
        <p:txBody>
          <a:bodyPr wrap="square" rtlCol="0">
            <a:spAutoFit/>
          </a:bodyPr>
          <a:lstStyle/>
          <a:p>
            <a:r>
              <a:rPr lang="en-US" sz="3000" b="1" dirty="0" smtClean="0">
                <a:solidFill>
                  <a:prstClr val="white"/>
                </a:solidFill>
                <a:latin typeface="Arial"/>
                <a:cs typeface="Arial"/>
              </a:rPr>
              <a:t>Institutional Verification System Example 1 – </a:t>
            </a:r>
            <a:r>
              <a:rPr lang="en-US" sz="3000" b="1" dirty="0">
                <a:solidFill>
                  <a:prstClr val="white"/>
                </a:solidFill>
                <a:latin typeface="Arial"/>
                <a:cs typeface="Arial"/>
              </a:rPr>
              <a:t>Tsinghua University (</a:t>
            </a:r>
            <a:r>
              <a:rPr lang="en-US" sz="3000" b="1" dirty="0" smtClean="0">
                <a:solidFill>
                  <a:prstClr val="white"/>
                </a:solidFill>
                <a:latin typeface="Arial"/>
                <a:cs typeface="Arial"/>
              </a:rPr>
              <a:t>cont’d)</a:t>
            </a:r>
          </a:p>
          <a:p>
            <a:endParaRPr lang="en-US" sz="2200" dirty="0" smtClean="0">
              <a:solidFill>
                <a:srgbClr val="FFFFFF"/>
              </a:solidFill>
              <a:latin typeface="Arial"/>
              <a:cs typeface="Arial"/>
            </a:endParaRPr>
          </a:p>
          <a:p>
            <a:endParaRPr lang="en-US" sz="2200" dirty="0" smtClean="0">
              <a:solidFill>
                <a:srgbClr val="FFFFFF"/>
              </a:solidFill>
              <a:latin typeface="Arial"/>
              <a:cs typeface="Arial"/>
            </a:endParaRPr>
          </a:p>
          <a:p>
            <a:endParaRPr lang="en-US" sz="2200" dirty="0" smtClean="0">
              <a:solidFill>
                <a:srgbClr val="FFFFFF"/>
              </a:solidFill>
              <a:latin typeface="Arial"/>
              <a:cs typeface="Arial"/>
            </a:endParaRPr>
          </a:p>
        </p:txBody>
      </p:sp>
      <p:pic>
        <p:nvPicPr>
          <p:cNvPr id="4" name="Picture 3" descr="hastag nafsa-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9178" y="5599140"/>
            <a:ext cx="1922310" cy="1281540"/>
          </a:xfrm>
          <a:prstGeom prst="rect">
            <a:avLst/>
          </a:prstGeom>
        </p:spPr>
      </p:pic>
      <p:sp>
        <p:nvSpPr>
          <p:cNvPr id="9" name="TextBox 8"/>
          <p:cNvSpPr txBox="1"/>
          <p:nvPr/>
        </p:nvSpPr>
        <p:spPr>
          <a:xfrm>
            <a:off x="1081585" y="3350525"/>
            <a:ext cx="363254" cy="369332"/>
          </a:xfrm>
          <a:prstGeom prst="rect">
            <a:avLst/>
          </a:prstGeom>
          <a:noFill/>
        </p:spPr>
        <p:txBody>
          <a:bodyPr wrap="square" rtlCol="0">
            <a:spAutoFit/>
          </a:bodyPr>
          <a:lstStyle/>
          <a:p>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6454" y="2202331"/>
            <a:ext cx="6144837" cy="4395744"/>
          </a:xfrm>
          <a:prstGeom prst="rect">
            <a:avLst/>
          </a:prstGeom>
        </p:spPr>
      </p:pic>
      <p:sp>
        <p:nvSpPr>
          <p:cNvPr id="8" name="Rectangle 7"/>
          <p:cNvSpPr/>
          <p:nvPr/>
        </p:nvSpPr>
        <p:spPr>
          <a:xfrm>
            <a:off x="4691743" y="3482095"/>
            <a:ext cx="327435" cy="10619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3847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titled-8-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816454" y="714433"/>
            <a:ext cx="7604215" cy="5293757"/>
          </a:xfrm>
          <a:prstGeom prst="rect">
            <a:avLst/>
          </a:prstGeom>
          <a:noFill/>
        </p:spPr>
        <p:txBody>
          <a:bodyPr wrap="square" rtlCol="0">
            <a:spAutoFit/>
          </a:bodyPr>
          <a:lstStyle/>
          <a:p>
            <a:r>
              <a:rPr lang="en-US" sz="4000" b="1" dirty="0" smtClean="0">
                <a:solidFill>
                  <a:schemeClr val="bg1"/>
                </a:solidFill>
                <a:latin typeface="Arial"/>
                <a:cs typeface="Arial"/>
              </a:rPr>
              <a:t>Institutional Verification System Example 2 – National University of Mongolia </a:t>
            </a:r>
          </a:p>
          <a:p>
            <a:endParaRPr lang="en-US" sz="2000" dirty="0" smtClean="0">
              <a:solidFill>
                <a:srgbClr val="FFFFFF"/>
              </a:solidFill>
              <a:latin typeface="Arial"/>
              <a:cs typeface="Arial"/>
            </a:endParaRPr>
          </a:p>
          <a:p>
            <a:pPr marL="571500" indent="-571500">
              <a:buFont typeface="Arial"/>
              <a:buChar char="•"/>
            </a:pPr>
            <a:r>
              <a:rPr lang="en-US" sz="2200" dirty="0">
                <a:solidFill>
                  <a:srgbClr val="FFFFFF"/>
                </a:solidFill>
                <a:latin typeface="Arial"/>
                <a:cs typeface="Arial"/>
              </a:rPr>
              <a:t>The </a:t>
            </a:r>
            <a:r>
              <a:rPr lang="en-US" sz="2200" dirty="0" smtClean="0">
                <a:solidFill>
                  <a:srgbClr val="FFFFFF"/>
                </a:solidFill>
                <a:latin typeface="Arial"/>
                <a:cs typeface="Arial"/>
              </a:rPr>
              <a:t>online verification system implemented by National University of Mongolia enables users to verify degree diplomas from 1946 to present.</a:t>
            </a:r>
          </a:p>
          <a:p>
            <a:pPr marL="571500" indent="-571500">
              <a:buFont typeface="Arial"/>
              <a:buChar char="•"/>
            </a:pPr>
            <a:r>
              <a:rPr lang="en-US" altLang="zh-CN" sz="2200" dirty="0" smtClean="0">
                <a:solidFill>
                  <a:srgbClr val="FFFFFF"/>
                </a:solidFill>
                <a:latin typeface="Arial"/>
                <a:cs typeface="Arial"/>
              </a:rPr>
              <a:t>Degree Diplomas issued in 2011 or after can be verified by typing in the Diploma number in the verification page</a:t>
            </a:r>
          </a:p>
          <a:p>
            <a:pPr marL="571500" indent="-571500">
              <a:buFont typeface="Arial"/>
              <a:buChar char="•"/>
            </a:pPr>
            <a:r>
              <a:rPr lang="en-US" sz="2200" dirty="0" smtClean="0">
                <a:solidFill>
                  <a:srgbClr val="FFFFFF"/>
                </a:solidFill>
                <a:latin typeface="Arial"/>
                <a:cs typeface="Arial"/>
              </a:rPr>
              <a:t>Degree Diplomas issued before the year 2011 can only be verified through the archive of graduates in the “Alumni Information” page</a:t>
            </a:r>
          </a:p>
        </p:txBody>
      </p:sp>
      <p:pic>
        <p:nvPicPr>
          <p:cNvPr id="4" name="Picture 3" descr="hastag nafsa-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9178" y="5599140"/>
            <a:ext cx="1922310" cy="1281540"/>
          </a:xfrm>
          <a:prstGeom prst="rect">
            <a:avLst/>
          </a:prstGeom>
        </p:spPr>
      </p:pic>
    </p:spTree>
    <p:extLst>
      <p:ext uri="{BB962C8B-B14F-4D97-AF65-F5344CB8AC3E}">
        <p14:creationId xmlns:p14="http://schemas.microsoft.com/office/powerpoint/2010/main" val="39216134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titled-8-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816454" y="714433"/>
            <a:ext cx="7604215" cy="5170646"/>
          </a:xfrm>
          <a:prstGeom prst="rect">
            <a:avLst/>
          </a:prstGeom>
          <a:noFill/>
        </p:spPr>
        <p:txBody>
          <a:bodyPr wrap="square" rtlCol="0">
            <a:spAutoFit/>
          </a:bodyPr>
          <a:lstStyle/>
          <a:p>
            <a:r>
              <a:rPr lang="en-US" sz="3800" b="1" dirty="0" smtClean="0">
                <a:solidFill>
                  <a:schemeClr val="bg1"/>
                </a:solidFill>
                <a:latin typeface="Arial"/>
                <a:cs typeface="Arial"/>
              </a:rPr>
              <a:t>Institutional Verification System Example 2 – National University of Mongolia (cont’d</a:t>
            </a:r>
            <a:r>
              <a:rPr lang="en-US" sz="3800" b="1" dirty="0">
                <a:solidFill>
                  <a:schemeClr val="bg1"/>
                </a:solidFill>
                <a:latin typeface="Arial"/>
                <a:cs typeface="Arial"/>
              </a:rPr>
              <a:t>)</a:t>
            </a:r>
          </a:p>
          <a:p>
            <a:endParaRPr lang="en-US" sz="4000" b="1" dirty="0">
              <a:solidFill>
                <a:schemeClr val="bg1"/>
              </a:solidFill>
              <a:latin typeface="Arial"/>
              <a:cs typeface="Arial"/>
            </a:endParaRPr>
          </a:p>
          <a:p>
            <a:pPr marL="342900" indent="-342900">
              <a:buFont typeface="Arial" pitchFamily="34" charset="0"/>
              <a:buChar char="•"/>
            </a:pPr>
            <a:r>
              <a:rPr lang="en-US" sz="2200" dirty="0" smtClean="0">
                <a:solidFill>
                  <a:srgbClr val="FFFFFF"/>
                </a:solidFill>
                <a:latin typeface="Arial"/>
                <a:cs typeface="Arial"/>
              </a:rPr>
              <a:t>The </a:t>
            </a:r>
            <a:r>
              <a:rPr lang="en-US" sz="2200" dirty="0">
                <a:solidFill>
                  <a:srgbClr val="FFFFFF"/>
                </a:solidFill>
                <a:latin typeface="Arial"/>
                <a:cs typeface="Arial"/>
              </a:rPr>
              <a:t>National University of Mongolia </a:t>
            </a:r>
            <a:r>
              <a:rPr lang="en-US" sz="2200" dirty="0" smtClean="0">
                <a:solidFill>
                  <a:srgbClr val="FFFFFF"/>
                </a:solidFill>
                <a:latin typeface="Arial"/>
                <a:cs typeface="Arial"/>
              </a:rPr>
              <a:t>online verification process is relatively simple and straightforward. All you will need for performing the verification is the Diploma number, which can be located on either the degree diploma or the official transcript</a:t>
            </a:r>
          </a:p>
          <a:p>
            <a:pPr marL="342900" indent="-342900">
              <a:buFont typeface="Arial" pitchFamily="34" charset="0"/>
              <a:buChar char="•"/>
            </a:pPr>
            <a:r>
              <a:rPr lang="en-US" sz="2200" dirty="0" smtClean="0">
                <a:solidFill>
                  <a:srgbClr val="FFFFFF"/>
                </a:solidFill>
                <a:latin typeface="Arial"/>
                <a:cs typeface="Arial"/>
                <a:hlinkClick r:id="rId3"/>
              </a:rPr>
              <a:t>National University of Mongolia Verification Page (link to the Alumni Information page is included) </a:t>
            </a:r>
            <a:endParaRPr lang="en-US" sz="2200" dirty="0" smtClean="0">
              <a:solidFill>
                <a:srgbClr val="FFFFFF"/>
              </a:solidFill>
              <a:latin typeface="Arial"/>
              <a:cs typeface="Arial"/>
            </a:endParaRPr>
          </a:p>
          <a:p>
            <a:pPr marL="571500" indent="-571500">
              <a:buFont typeface="Arial"/>
              <a:buChar char="•"/>
            </a:pPr>
            <a:endParaRPr lang="en-US" sz="2200" dirty="0" smtClean="0">
              <a:solidFill>
                <a:srgbClr val="FFFFFF"/>
              </a:solidFill>
              <a:latin typeface="Arial"/>
              <a:cs typeface="Arial"/>
            </a:endParaRPr>
          </a:p>
        </p:txBody>
      </p:sp>
      <p:pic>
        <p:nvPicPr>
          <p:cNvPr id="4" name="Picture 3" descr="hastag nafsa-0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9178" y="5599140"/>
            <a:ext cx="1922310" cy="1281540"/>
          </a:xfrm>
          <a:prstGeom prst="rect">
            <a:avLst/>
          </a:prstGeom>
        </p:spPr>
      </p:pic>
    </p:spTree>
    <p:extLst>
      <p:ext uri="{BB962C8B-B14F-4D97-AF65-F5344CB8AC3E}">
        <p14:creationId xmlns:p14="http://schemas.microsoft.com/office/powerpoint/2010/main" val="8481292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titled-8-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8586"/>
            <a:ext cx="9144000" cy="6858000"/>
          </a:xfrm>
          <a:prstGeom prst="rect">
            <a:avLst/>
          </a:prstGeom>
        </p:spPr>
      </p:pic>
      <p:sp>
        <p:nvSpPr>
          <p:cNvPr id="3" name="TextBox 2"/>
          <p:cNvSpPr txBox="1"/>
          <p:nvPr/>
        </p:nvSpPr>
        <p:spPr>
          <a:xfrm>
            <a:off x="816454" y="714433"/>
            <a:ext cx="7604215" cy="2862322"/>
          </a:xfrm>
          <a:prstGeom prst="rect">
            <a:avLst/>
          </a:prstGeom>
          <a:noFill/>
        </p:spPr>
        <p:txBody>
          <a:bodyPr wrap="square" rtlCol="0">
            <a:spAutoFit/>
          </a:bodyPr>
          <a:lstStyle/>
          <a:p>
            <a:r>
              <a:rPr lang="en-US" sz="3500" b="1" dirty="0" smtClean="0">
                <a:solidFill>
                  <a:schemeClr val="bg1"/>
                </a:solidFill>
                <a:latin typeface="Arial"/>
                <a:cs typeface="Arial"/>
              </a:rPr>
              <a:t>Institutional Verification System Example 2 – National University of Mongolia (cont’d</a:t>
            </a:r>
            <a:r>
              <a:rPr lang="en-US" sz="3500" b="1" dirty="0">
                <a:solidFill>
                  <a:schemeClr val="bg1"/>
                </a:solidFill>
                <a:latin typeface="Arial"/>
                <a:cs typeface="Arial"/>
              </a:rPr>
              <a:t>)</a:t>
            </a:r>
          </a:p>
          <a:p>
            <a:endParaRPr lang="en-US" sz="3500" b="1" dirty="0" smtClean="0">
              <a:solidFill>
                <a:schemeClr val="bg1"/>
              </a:solidFill>
              <a:latin typeface="Arial"/>
              <a:cs typeface="Arial"/>
            </a:endParaRPr>
          </a:p>
          <a:p>
            <a:endParaRPr lang="en-US" sz="2000" dirty="0" smtClean="0">
              <a:solidFill>
                <a:srgbClr val="FFFFFF"/>
              </a:solidFill>
              <a:latin typeface="Arial"/>
              <a:cs typeface="Arial"/>
            </a:endParaRPr>
          </a:p>
          <a:p>
            <a:endParaRPr lang="en-US" sz="2000" dirty="0" smtClean="0">
              <a:solidFill>
                <a:srgbClr val="FFFFFF"/>
              </a:solidFill>
              <a:latin typeface="Arial"/>
              <a:cs typeface="Arial"/>
            </a:endParaRPr>
          </a:p>
        </p:txBody>
      </p:sp>
      <p:pic>
        <p:nvPicPr>
          <p:cNvPr id="4" name="Picture 3" descr="hastag nafsa-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9178" y="5599140"/>
            <a:ext cx="1922310" cy="1281540"/>
          </a:xfrm>
          <a:prstGeom prst="rect">
            <a:avLst/>
          </a:prstGeom>
        </p:spPr>
      </p:pic>
      <p:pic>
        <p:nvPicPr>
          <p:cNvPr id="11" name="Picture 10"/>
          <p:cNvPicPr>
            <a:picLocks noChangeAspect="1"/>
          </p:cNvPicPr>
          <p:nvPr/>
        </p:nvPicPr>
        <p:blipFill>
          <a:blip r:embed="rId4"/>
          <a:stretch>
            <a:fillRect/>
          </a:stretch>
        </p:blipFill>
        <p:spPr>
          <a:xfrm>
            <a:off x="751113" y="2590799"/>
            <a:ext cx="3107063" cy="4395787"/>
          </a:xfrm>
          <a:prstGeom prst="rect">
            <a:avLst/>
          </a:prstGeom>
        </p:spPr>
      </p:pic>
      <p:sp>
        <p:nvSpPr>
          <p:cNvPr id="12" name="Right Arrow 11"/>
          <p:cNvSpPr/>
          <p:nvPr/>
        </p:nvSpPr>
        <p:spPr>
          <a:xfrm>
            <a:off x="1629769" y="4000173"/>
            <a:ext cx="327547" cy="13647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374176" y="3980461"/>
            <a:ext cx="1255593" cy="15042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chemeClr val="tx1"/>
                </a:solidFill>
              </a:rPr>
              <a:t>Diploma Number</a:t>
            </a:r>
            <a:endParaRPr lang="en-US" sz="1000" b="1" dirty="0">
              <a:solidFill>
                <a:schemeClr val="tx1"/>
              </a:solidFill>
            </a:endParaRPr>
          </a:p>
        </p:txBody>
      </p:sp>
      <p:sp>
        <p:nvSpPr>
          <p:cNvPr id="15" name="Rectangle 14"/>
          <p:cNvSpPr/>
          <p:nvPr/>
        </p:nvSpPr>
        <p:spPr>
          <a:xfrm>
            <a:off x="1826686" y="4343401"/>
            <a:ext cx="916513" cy="14151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5"/>
          <a:stretch>
            <a:fillRect/>
          </a:stretch>
        </p:blipFill>
        <p:spPr>
          <a:xfrm>
            <a:off x="3985371" y="2590799"/>
            <a:ext cx="3231857" cy="4617826"/>
          </a:xfrm>
          <a:prstGeom prst="rect">
            <a:avLst/>
          </a:prstGeom>
        </p:spPr>
      </p:pic>
      <p:sp>
        <p:nvSpPr>
          <p:cNvPr id="17" name="Right Arrow 16"/>
          <p:cNvSpPr/>
          <p:nvPr/>
        </p:nvSpPr>
        <p:spPr>
          <a:xfrm>
            <a:off x="4594285" y="3246823"/>
            <a:ext cx="327547" cy="13647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3324904" y="3227799"/>
            <a:ext cx="1255593" cy="15042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chemeClr val="tx1"/>
                </a:solidFill>
              </a:rPr>
              <a:t>Diploma Number</a:t>
            </a:r>
            <a:endParaRPr lang="en-US" sz="1000" b="1" dirty="0">
              <a:solidFill>
                <a:schemeClr val="tx1"/>
              </a:solidFill>
            </a:endParaRPr>
          </a:p>
        </p:txBody>
      </p:sp>
      <p:sp>
        <p:nvSpPr>
          <p:cNvPr id="19" name="Rectangle 18"/>
          <p:cNvSpPr/>
          <p:nvPr/>
        </p:nvSpPr>
        <p:spPr>
          <a:xfrm>
            <a:off x="4555292" y="3420661"/>
            <a:ext cx="241874" cy="457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4555292" y="3475845"/>
            <a:ext cx="241874" cy="457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79453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titled-8-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545"/>
            <a:ext cx="9144000" cy="6858000"/>
          </a:xfrm>
          <a:prstGeom prst="rect">
            <a:avLst/>
          </a:prstGeom>
        </p:spPr>
      </p:pic>
      <p:sp>
        <p:nvSpPr>
          <p:cNvPr id="3" name="TextBox 2"/>
          <p:cNvSpPr txBox="1"/>
          <p:nvPr/>
        </p:nvSpPr>
        <p:spPr>
          <a:xfrm>
            <a:off x="816454" y="714433"/>
            <a:ext cx="7604215" cy="2862322"/>
          </a:xfrm>
          <a:prstGeom prst="rect">
            <a:avLst/>
          </a:prstGeom>
          <a:noFill/>
        </p:spPr>
        <p:txBody>
          <a:bodyPr wrap="square" rtlCol="0">
            <a:spAutoFit/>
          </a:bodyPr>
          <a:lstStyle/>
          <a:p>
            <a:r>
              <a:rPr lang="en-US" sz="3500" b="1" dirty="0" smtClean="0">
                <a:solidFill>
                  <a:schemeClr val="bg1"/>
                </a:solidFill>
                <a:latin typeface="Arial"/>
                <a:cs typeface="Arial"/>
              </a:rPr>
              <a:t>Institutional Verification System Example 2 – National University of Mongolia </a:t>
            </a:r>
            <a:r>
              <a:rPr lang="en-US" sz="3500" b="1" dirty="0">
                <a:solidFill>
                  <a:schemeClr val="bg1"/>
                </a:solidFill>
                <a:latin typeface="Arial"/>
                <a:cs typeface="Arial"/>
              </a:rPr>
              <a:t>(cont’d)</a:t>
            </a:r>
          </a:p>
          <a:p>
            <a:endParaRPr lang="en-US" sz="3500" b="1" dirty="0" smtClean="0">
              <a:solidFill>
                <a:schemeClr val="bg1"/>
              </a:solidFill>
              <a:latin typeface="Arial"/>
              <a:cs typeface="Arial"/>
            </a:endParaRPr>
          </a:p>
          <a:p>
            <a:endParaRPr lang="en-US" sz="2000" dirty="0" smtClean="0">
              <a:solidFill>
                <a:srgbClr val="FFFFFF"/>
              </a:solidFill>
              <a:latin typeface="Arial"/>
              <a:cs typeface="Arial"/>
            </a:endParaRPr>
          </a:p>
          <a:p>
            <a:endParaRPr lang="en-US" sz="2000" dirty="0" smtClean="0">
              <a:solidFill>
                <a:srgbClr val="FFFFFF"/>
              </a:solidFill>
              <a:latin typeface="Arial"/>
              <a:cs typeface="Arial"/>
            </a:endParaRPr>
          </a:p>
        </p:txBody>
      </p:sp>
      <p:pic>
        <p:nvPicPr>
          <p:cNvPr id="4" name="Picture 3" descr="hastag nafsa-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9178" y="5599140"/>
            <a:ext cx="1922310" cy="1281540"/>
          </a:xfrm>
          <a:prstGeom prst="rect">
            <a:avLst/>
          </a:prstGeom>
        </p:spPr>
      </p:pic>
      <p:pic>
        <p:nvPicPr>
          <p:cNvPr id="5" name="Picture 4"/>
          <p:cNvPicPr>
            <a:picLocks noChangeAspect="1"/>
          </p:cNvPicPr>
          <p:nvPr/>
        </p:nvPicPr>
        <p:blipFill>
          <a:blip r:embed="rId4"/>
          <a:stretch>
            <a:fillRect/>
          </a:stretch>
        </p:blipFill>
        <p:spPr>
          <a:xfrm>
            <a:off x="361949" y="2618694"/>
            <a:ext cx="5842907" cy="3390737"/>
          </a:xfrm>
          <a:prstGeom prst="rect">
            <a:avLst/>
          </a:prstGeom>
        </p:spPr>
      </p:pic>
      <p:sp>
        <p:nvSpPr>
          <p:cNvPr id="6" name="Right Arrow 5"/>
          <p:cNvSpPr/>
          <p:nvPr/>
        </p:nvSpPr>
        <p:spPr>
          <a:xfrm>
            <a:off x="1465996" y="3488545"/>
            <a:ext cx="327547" cy="13647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210403" y="3488545"/>
            <a:ext cx="1255593" cy="15042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chemeClr val="tx1"/>
                </a:solidFill>
              </a:rPr>
              <a:t>Diploma Number</a:t>
            </a:r>
            <a:endParaRPr lang="en-US" sz="1000" b="1" dirty="0">
              <a:solidFill>
                <a:schemeClr val="tx1"/>
              </a:solidFill>
            </a:endParaRPr>
          </a:p>
        </p:txBody>
      </p:sp>
      <p:sp>
        <p:nvSpPr>
          <p:cNvPr id="8" name="Left Arrow 7"/>
          <p:cNvSpPr/>
          <p:nvPr/>
        </p:nvSpPr>
        <p:spPr>
          <a:xfrm>
            <a:off x="4251071" y="3488545"/>
            <a:ext cx="353586" cy="136478"/>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4618561" y="3467631"/>
            <a:ext cx="1255593" cy="15042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chemeClr val="tx1"/>
                </a:solidFill>
              </a:rPr>
              <a:t>Check</a:t>
            </a:r>
            <a:endParaRPr lang="en-US" sz="1000" b="1" dirty="0">
              <a:solidFill>
                <a:schemeClr val="tx1"/>
              </a:solidFill>
            </a:endParaRPr>
          </a:p>
        </p:txBody>
      </p:sp>
    </p:spTree>
    <p:extLst>
      <p:ext uri="{BB962C8B-B14F-4D97-AF65-F5344CB8AC3E}">
        <p14:creationId xmlns:p14="http://schemas.microsoft.com/office/powerpoint/2010/main" val="21132039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titled-8-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545"/>
            <a:ext cx="9144000" cy="6858000"/>
          </a:xfrm>
          <a:prstGeom prst="rect">
            <a:avLst/>
          </a:prstGeom>
        </p:spPr>
      </p:pic>
      <p:sp>
        <p:nvSpPr>
          <p:cNvPr id="3" name="TextBox 2"/>
          <p:cNvSpPr txBox="1"/>
          <p:nvPr/>
        </p:nvSpPr>
        <p:spPr>
          <a:xfrm>
            <a:off x="816454" y="714433"/>
            <a:ext cx="7604215" cy="2862322"/>
          </a:xfrm>
          <a:prstGeom prst="rect">
            <a:avLst/>
          </a:prstGeom>
          <a:noFill/>
        </p:spPr>
        <p:txBody>
          <a:bodyPr wrap="square" rtlCol="0">
            <a:spAutoFit/>
          </a:bodyPr>
          <a:lstStyle/>
          <a:p>
            <a:r>
              <a:rPr lang="en-US" sz="3500" b="1" dirty="0" smtClean="0">
                <a:solidFill>
                  <a:schemeClr val="bg1"/>
                </a:solidFill>
                <a:latin typeface="Arial"/>
                <a:cs typeface="Arial"/>
              </a:rPr>
              <a:t>Institutional Verification System Example 2 – National University of Mongolia (cont’d</a:t>
            </a:r>
            <a:r>
              <a:rPr lang="en-US" sz="3500" b="1" dirty="0">
                <a:solidFill>
                  <a:schemeClr val="bg1"/>
                </a:solidFill>
                <a:latin typeface="Arial"/>
                <a:cs typeface="Arial"/>
              </a:rPr>
              <a:t>)</a:t>
            </a:r>
          </a:p>
          <a:p>
            <a:endParaRPr lang="en-US" sz="3500" b="1" dirty="0" smtClean="0">
              <a:solidFill>
                <a:schemeClr val="bg1"/>
              </a:solidFill>
              <a:latin typeface="Arial"/>
              <a:cs typeface="Arial"/>
            </a:endParaRPr>
          </a:p>
          <a:p>
            <a:endParaRPr lang="en-US" sz="2000" dirty="0" smtClean="0">
              <a:solidFill>
                <a:srgbClr val="FFFFFF"/>
              </a:solidFill>
              <a:latin typeface="Arial"/>
              <a:cs typeface="Arial"/>
            </a:endParaRPr>
          </a:p>
          <a:p>
            <a:endParaRPr lang="en-US" sz="2000" dirty="0" smtClean="0">
              <a:solidFill>
                <a:srgbClr val="FFFFFF"/>
              </a:solidFill>
              <a:latin typeface="Arial"/>
              <a:cs typeface="Arial"/>
            </a:endParaRPr>
          </a:p>
        </p:txBody>
      </p:sp>
      <p:pic>
        <p:nvPicPr>
          <p:cNvPr id="4" name="Picture 3" descr="hastag nafsa-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9178" y="5599140"/>
            <a:ext cx="1922310" cy="1281540"/>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126" y="3027386"/>
            <a:ext cx="7687748" cy="2229161"/>
          </a:xfrm>
          <a:prstGeom prst="rect">
            <a:avLst/>
          </a:prstGeom>
        </p:spPr>
      </p:pic>
      <p:sp>
        <p:nvSpPr>
          <p:cNvPr id="12" name="Right Arrow 11"/>
          <p:cNvSpPr/>
          <p:nvPr/>
        </p:nvSpPr>
        <p:spPr>
          <a:xfrm>
            <a:off x="3403654" y="3071009"/>
            <a:ext cx="327547" cy="13647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2148061" y="3064037"/>
            <a:ext cx="1255593" cy="15042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chemeClr val="tx1"/>
                </a:solidFill>
              </a:rPr>
              <a:t>Graduates</a:t>
            </a:r>
            <a:endParaRPr lang="en-US" sz="1000" b="1" dirty="0">
              <a:solidFill>
                <a:schemeClr val="tx1"/>
              </a:solidFill>
            </a:endParaRPr>
          </a:p>
        </p:txBody>
      </p:sp>
      <p:sp>
        <p:nvSpPr>
          <p:cNvPr id="14" name="Left Arrow 13"/>
          <p:cNvSpPr/>
          <p:nvPr/>
        </p:nvSpPr>
        <p:spPr>
          <a:xfrm>
            <a:off x="1794475" y="3488545"/>
            <a:ext cx="353586" cy="136478"/>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2148060" y="3467631"/>
            <a:ext cx="1255593" cy="15042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chemeClr val="tx1"/>
                </a:solidFill>
              </a:rPr>
              <a:t>Issuance of Diploma</a:t>
            </a:r>
            <a:endParaRPr lang="en-US" sz="1000" b="1" dirty="0">
              <a:solidFill>
                <a:schemeClr val="tx1"/>
              </a:solidFill>
            </a:endParaRPr>
          </a:p>
        </p:txBody>
      </p:sp>
    </p:spTree>
    <p:extLst>
      <p:ext uri="{BB962C8B-B14F-4D97-AF65-F5344CB8AC3E}">
        <p14:creationId xmlns:p14="http://schemas.microsoft.com/office/powerpoint/2010/main" val="41986194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titled-8-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545"/>
            <a:ext cx="9144000" cy="6858000"/>
          </a:xfrm>
          <a:prstGeom prst="rect">
            <a:avLst/>
          </a:prstGeom>
        </p:spPr>
      </p:pic>
      <p:sp>
        <p:nvSpPr>
          <p:cNvPr id="3" name="TextBox 2"/>
          <p:cNvSpPr txBox="1"/>
          <p:nvPr/>
        </p:nvSpPr>
        <p:spPr>
          <a:xfrm>
            <a:off x="816454" y="714433"/>
            <a:ext cx="7604215" cy="2862322"/>
          </a:xfrm>
          <a:prstGeom prst="rect">
            <a:avLst/>
          </a:prstGeom>
          <a:noFill/>
        </p:spPr>
        <p:txBody>
          <a:bodyPr wrap="square" rtlCol="0">
            <a:spAutoFit/>
          </a:bodyPr>
          <a:lstStyle/>
          <a:p>
            <a:r>
              <a:rPr lang="en-US" sz="3500" b="1" dirty="0" smtClean="0">
                <a:solidFill>
                  <a:schemeClr val="bg1"/>
                </a:solidFill>
                <a:latin typeface="Arial"/>
                <a:cs typeface="Arial"/>
              </a:rPr>
              <a:t>Institutional Verification System Example 2 – National University of Mongolia (cont’d</a:t>
            </a:r>
            <a:r>
              <a:rPr lang="en-US" sz="3500" b="1" dirty="0">
                <a:solidFill>
                  <a:schemeClr val="bg1"/>
                </a:solidFill>
                <a:latin typeface="Arial"/>
                <a:cs typeface="Arial"/>
              </a:rPr>
              <a:t>)</a:t>
            </a:r>
          </a:p>
          <a:p>
            <a:endParaRPr lang="en-US" sz="3500" b="1" dirty="0" smtClean="0">
              <a:solidFill>
                <a:schemeClr val="bg1"/>
              </a:solidFill>
              <a:latin typeface="Arial"/>
              <a:cs typeface="Arial"/>
            </a:endParaRPr>
          </a:p>
          <a:p>
            <a:endParaRPr lang="en-US" sz="2000" dirty="0" smtClean="0">
              <a:solidFill>
                <a:srgbClr val="FFFFFF"/>
              </a:solidFill>
              <a:latin typeface="Arial"/>
              <a:cs typeface="Arial"/>
            </a:endParaRPr>
          </a:p>
          <a:p>
            <a:endParaRPr lang="en-US" sz="2000" dirty="0" smtClean="0">
              <a:solidFill>
                <a:srgbClr val="FFFFFF"/>
              </a:solidFill>
              <a:latin typeface="Arial"/>
              <a:cs typeface="Arial"/>
            </a:endParaRPr>
          </a:p>
        </p:txBody>
      </p:sp>
      <p:pic>
        <p:nvPicPr>
          <p:cNvPr id="4" name="Picture 3" descr="hastag nafsa-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9178" y="5599140"/>
            <a:ext cx="1922310" cy="1281540"/>
          </a:xfrm>
          <a:prstGeom prst="rect">
            <a:avLst/>
          </a:prstGeom>
        </p:spPr>
      </p:pic>
      <p:pic>
        <p:nvPicPr>
          <p:cNvPr id="5" name="Picture 4"/>
          <p:cNvPicPr>
            <a:picLocks noChangeAspect="1"/>
          </p:cNvPicPr>
          <p:nvPr/>
        </p:nvPicPr>
        <p:blipFill>
          <a:blip r:embed="rId4"/>
          <a:stretch>
            <a:fillRect/>
          </a:stretch>
        </p:blipFill>
        <p:spPr>
          <a:xfrm>
            <a:off x="917121" y="2685215"/>
            <a:ext cx="4000500" cy="3600450"/>
          </a:xfrm>
          <a:prstGeom prst="rect">
            <a:avLst/>
          </a:prstGeom>
        </p:spPr>
      </p:pic>
      <p:sp>
        <p:nvSpPr>
          <p:cNvPr id="6" name="Rectangle 5"/>
          <p:cNvSpPr/>
          <p:nvPr/>
        </p:nvSpPr>
        <p:spPr>
          <a:xfrm>
            <a:off x="1295400" y="6074229"/>
            <a:ext cx="1001486" cy="16568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42927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titled-8-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816454" y="714433"/>
            <a:ext cx="7688274" cy="5586145"/>
          </a:xfrm>
          <a:prstGeom prst="rect">
            <a:avLst/>
          </a:prstGeom>
          <a:noFill/>
        </p:spPr>
        <p:txBody>
          <a:bodyPr wrap="square" rtlCol="0">
            <a:spAutoFit/>
          </a:bodyPr>
          <a:lstStyle/>
          <a:p>
            <a:r>
              <a:rPr lang="en-US" sz="4000" b="1" dirty="0">
                <a:solidFill>
                  <a:prstClr val="white"/>
                </a:solidFill>
                <a:latin typeface="Arial"/>
                <a:cs typeface="Arial"/>
              </a:rPr>
              <a:t>Governmental </a:t>
            </a:r>
          </a:p>
          <a:p>
            <a:endParaRPr lang="en-US" sz="2000" b="1" dirty="0">
              <a:solidFill>
                <a:prstClr val="white"/>
              </a:solidFill>
              <a:latin typeface="Arial"/>
              <a:cs typeface="Arial"/>
            </a:endParaRPr>
          </a:p>
          <a:p>
            <a:r>
              <a:rPr lang="en-US" sz="3500" dirty="0">
                <a:solidFill>
                  <a:srgbClr val="FFFFFF"/>
                </a:solidFill>
                <a:latin typeface="Arial"/>
                <a:cs typeface="Arial"/>
              </a:rPr>
              <a:t>Two Types:</a:t>
            </a:r>
          </a:p>
          <a:p>
            <a:endParaRPr lang="en-US" sz="2000" dirty="0">
              <a:solidFill>
                <a:srgbClr val="FFFFFF"/>
              </a:solidFill>
              <a:latin typeface="Arial"/>
              <a:cs typeface="Arial"/>
            </a:endParaRPr>
          </a:p>
          <a:p>
            <a:pPr marL="571500" lvl="0" indent="-571500">
              <a:buFont typeface="Arial"/>
              <a:buChar char="•"/>
            </a:pPr>
            <a:r>
              <a:rPr lang="en-US" sz="2200" dirty="0">
                <a:solidFill>
                  <a:schemeClr val="bg1"/>
                </a:solidFill>
                <a:latin typeface="Arial"/>
                <a:cs typeface="Arial"/>
              </a:rPr>
              <a:t>Verify examination results through examination bodies/boards (e.g. West African Examinations Council, National Examinations Council – NECO). Requires scratch cards with valid PIN numbers and typing in the examination year, examination type, examination number, index number, card serial number)</a:t>
            </a:r>
          </a:p>
          <a:p>
            <a:pPr marL="571500" lvl="0" indent="-571500">
              <a:buFont typeface="Arial"/>
              <a:buChar char="•"/>
            </a:pPr>
            <a:r>
              <a:rPr lang="en-US" sz="2200" dirty="0">
                <a:solidFill>
                  <a:schemeClr val="bg1"/>
                </a:solidFill>
                <a:latin typeface="Arial"/>
                <a:cs typeface="Arial"/>
              </a:rPr>
              <a:t>Verify graduation status through national electronic verification systems implemented by national education authorities (e.g. Ukrainian national verification system, Ministerio de </a:t>
            </a:r>
            <a:r>
              <a:rPr lang="en-US" sz="2200" dirty="0" err="1">
                <a:solidFill>
                  <a:schemeClr val="bg1"/>
                </a:solidFill>
                <a:latin typeface="Arial"/>
                <a:cs typeface="Arial"/>
              </a:rPr>
              <a:t>Educación</a:t>
            </a:r>
            <a:r>
              <a:rPr lang="en-US" sz="2200" dirty="0">
                <a:solidFill>
                  <a:schemeClr val="bg1"/>
                </a:solidFill>
                <a:latin typeface="Arial"/>
                <a:cs typeface="Arial"/>
              </a:rPr>
              <a:t> (Ministry of Education) of Ecuador verification system)</a:t>
            </a:r>
          </a:p>
        </p:txBody>
      </p:sp>
      <p:pic>
        <p:nvPicPr>
          <p:cNvPr id="4" name="Picture 3" descr="hastag nafsa-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9178" y="5599140"/>
            <a:ext cx="1922310" cy="1281540"/>
          </a:xfrm>
          <a:prstGeom prst="rect">
            <a:avLst/>
          </a:prstGeom>
        </p:spPr>
      </p:pic>
    </p:spTree>
    <p:extLst>
      <p:ext uri="{BB962C8B-B14F-4D97-AF65-F5344CB8AC3E}">
        <p14:creationId xmlns:p14="http://schemas.microsoft.com/office/powerpoint/2010/main" val="29254217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titled-8-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816454" y="714433"/>
            <a:ext cx="7688274" cy="4493538"/>
          </a:xfrm>
          <a:prstGeom prst="rect">
            <a:avLst/>
          </a:prstGeom>
          <a:noFill/>
        </p:spPr>
        <p:txBody>
          <a:bodyPr wrap="square" rtlCol="0">
            <a:spAutoFit/>
          </a:bodyPr>
          <a:lstStyle/>
          <a:p>
            <a:r>
              <a:rPr lang="en-US" sz="3000" b="1" dirty="0">
                <a:solidFill>
                  <a:prstClr val="white"/>
                </a:solidFill>
                <a:latin typeface="Arial"/>
                <a:cs typeface="Arial"/>
              </a:rPr>
              <a:t>Governmental </a:t>
            </a:r>
            <a:r>
              <a:rPr lang="en-US" sz="3000" b="1" dirty="0" smtClean="0">
                <a:solidFill>
                  <a:prstClr val="white"/>
                </a:solidFill>
                <a:latin typeface="Arial"/>
                <a:cs typeface="Arial"/>
              </a:rPr>
              <a:t>Verification System Example 1 – West African Examinations Council Nigeria </a:t>
            </a:r>
            <a:endParaRPr lang="en-US" sz="3000" b="1" dirty="0">
              <a:solidFill>
                <a:prstClr val="white"/>
              </a:solidFill>
              <a:latin typeface="Arial"/>
              <a:cs typeface="Arial"/>
            </a:endParaRPr>
          </a:p>
          <a:p>
            <a:endParaRPr lang="en-US" sz="2000" b="1" dirty="0">
              <a:solidFill>
                <a:prstClr val="white"/>
              </a:solidFill>
              <a:latin typeface="Arial"/>
              <a:cs typeface="Arial"/>
            </a:endParaRPr>
          </a:p>
          <a:p>
            <a:pPr marL="571500" lvl="0" indent="-571500">
              <a:buFont typeface="Arial"/>
              <a:buChar char="•"/>
            </a:pPr>
            <a:r>
              <a:rPr lang="en-US" sz="2200" dirty="0">
                <a:solidFill>
                  <a:schemeClr val="bg1"/>
                </a:solidFill>
                <a:latin typeface="Arial"/>
                <a:cs typeface="Arial"/>
              </a:rPr>
              <a:t>The online verification system implemented by West African Examinations Council </a:t>
            </a:r>
            <a:r>
              <a:rPr lang="en-US" sz="2200" dirty="0" smtClean="0">
                <a:solidFill>
                  <a:schemeClr val="bg1"/>
                </a:solidFill>
                <a:latin typeface="Arial"/>
                <a:cs typeface="Arial"/>
              </a:rPr>
              <a:t>Nigeria enables </a:t>
            </a:r>
            <a:r>
              <a:rPr lang="en-US" sz="2200" dirty="0">
                <a:solidFill>
                  <a:schemeClr val="bg1"/>
                </a:solidFill>
                <a:latin typeface="Arial"/>
                <a:cs typeface="Arial"/>
              </a:rPr>
              <a:t>users to verify the West African Senior School Certificate Examination (WASSCE</a:t>
            </a:r>
            <a:r>
              <a:rPr lang="en-US" sz="2200" dirty="0" smtClean="0">
                <a:solidFill>
                  <a:schemeClr val="bg1"/>
                </a:solidFill>
                <a:latin typeface="Arial"/>
                <a:cs typeface="Arial"/>
              </a:rPr>
              <a:t>) results </a:t>
            </a:r>
            <a:r>
              <a:rPr lang="en-US" sz="2200" dirty="0">
                <a:solidFill>
                  <a:schemeClr val="bg1"/>
                </a:solidFill>
                <a:latin typeface="Arial"/>
                <a:cs typeface="Arial"/>
              </a:rPr>
              <a:t>from </a:t>
            </a:r>
            <a:r>
              <a:rPr lang="en-US" sz="2200" dirty="0" smtClean="0">
                <a:solidFill>
                  <a:schemeClr val="bg1"/>
                </a:solidFill>
                <a:latin typeface="Arial"/>
                <a:cs typeface="Arial"/>
              </a:rPr>
              <a:t>1991 to </a:t>
            </a:r>
            <a:r>
              <a:rPr lang="en-US" sz="2200" dirty="0">
                <a:solidFill>
                  <a:schemeClr val="bg1"/>
                </a:solidFill>
                <a:latin typeface="Arial"/>
                <a:cs typeface="Arial"/>
              </a:rPr>
              <a:t>present</a:t>
            </a:r>
            <a:r>
              <a:rPr lang="en-US" sz="2200" dirty="0" smtClean="0">
                <a:solidFill>
                  <a:schemeClr val="bg1"/>
                </a:solidFill>
                <a:latin typeface="Arial"/>
                <a:cs typeface="Arial"/>
              </a:rPr>
              <a:t>.</a:t>
            </a:r>
          </a:p>
          <a:p>
            <a:pPr marL="571500" lvl="0" indent="-571500">
              <a:buFont typeface="Arial"/>
              <a:buChar char="•"/>
            </a:pPr>
            <a:r>
              <a:rPr lang="en-US" sz="2200" dirty="0" smtClean="0">
                <a:solidFill>
                  <a:schemeClr val="bg1"/>
                </a:solidFill>
                <a:latin typeface="Arial"/>
                <a:cs typeface="Arial"/>
              </a:rPr>
              <a:t>Secondary Education Scratch Card Results Checkers</a:t>
            </a:r>
          </a:p>
          <a:p>
            <a:pPr marL="571500" lvl="0" indent="-571500">
              <a:buFont typeface="Arial"/>
              <a:buChar char="•"/>
            </a:pPr>
            <a:r>
              <a:rPr lang="en-US" sz="2200" dirty="0" smtClean="0">
                <a:solidFill>
                  <a:schemeClr val="bg1"/>
                </a:solidFill>
                <a:latin typeface="Arial"/>
                <a:cs typeface="Arial"/>
              </a:rPr>
              <a:t>Scratch Cards can be purchased from the West African Examinations Council or from other authorized scratch card outlets in Nigeria </a:t>
            </a:r>
          </a:p>
        </p:txBody>
      </p:sp>
      <p:pic>
        <p:nvPicPr>
          <p:cNvPr id="4" name="Picture 3" descr="hastag nafsa-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9178" y="5599140"/>
            <a:ext cx="1922310" cy="1281540"/>
          </a:xfrm>
          <a:prstGeom prst="rect">
            <a:avLst/>
          </a:prstGeom>
        </p:spPr>
      </p:pic>
    </p:spTree>
    <p:extLst>
      <p:ext uri="{BB962C8B-B14F-4D97-AF65-F5344CB8AC3E}">
        <p14:creationId xmlns:p14="http://schemas.microsoft.com/office/powerpoint/2010/main" val="33493620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titled-8-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816454" y="714433"/>
            <a:ext cx="7688274" cy="5555367"/>
          </a:xfrm>
          <a:prstGeom prst="rect">
            <a:avLst/>
          </a:prstGeom>
          <a:noFill/>
        </p:spPr>
        <p:txBody>
          <a:bodyPr wrap="square" rtlCol="0">
            <a:spAutoFit/>
          </a:bodyPr>
          <a:lstStyle/>
          <a:p>
            <a:pPr lvl="0"/>
            <a:r>
              <a:rPr lang="en-US" sz="4000" b="1" dirty="0" smtClean="0">
                <a:solidFill>
                  <a:srgbClr val="FFFFFF"/>
                </a:solidFill>
                <a:latin typeface="Arial"/>
                <a:cs typeface="Arial"/>
              </a:rPr>
              <a:t>Outline</a:t>
            </a:r>
          </a:p>
          <a:p>
            <a:pPr lvl="0"/>
            <a:endParaRPr lang="en-US" sz="3500" dirty="0" smtClean="0">
              <a:solidFill>
                <a:srgbClr val="FFFFFF"/>
              </a:solidFill>
              <a:latin typeface="Arial"/>
              <a:cs typeface="Arial"/>
            </a:endParaRPr>
          </a:p>
          <a:p>
            <a:pPr marL="457200" lvl="0" indent="-457200">
              <a:buFont typeface="Arial" panose="020B0604020202020204" pitchFamily="34" charset="0"/>
              <a:buChar char="•"/>
            </a:pPr>
            <a:r>
              <a:rPr lang="en-US" sz="3500" dirty="0" smtClean="0">
                <a:solidFill>
                  <a:srgbClr val="FFFFFF"/>
                </a:solidFill>
                <a:latin typeface="Arial"/>
                <a:cs typeface="Arial"/>
              </a:rPr>
              <a:t>Introduction</a:t>
            </a:r>
          </a:p>
          <a:p>
            <a:pPr marL="457200" lvl="0" indent="-457200">
              <a:buFont typeface="Arial" panose="020B0604020202020204" pitchFamily="34" charset="0"/>
              <a:buChar char="•"/>
            </a:pPr>
            <a:r>
              <a:rPr lang="en-US" sz="3500" dirty="0" smtClean="0">
                <a:solidFill>
                  <a:srgbClr val="FFFFFF"/>
                </a:solidFill>
                <a:latin typeface="Arial"/>
                <a:cs typeface="Arial"/>
              </a:rPr>
              <a:t>Types of verification systems and examples</a:t>
            </a:r>
          </a:p>
          <a:p>
            <a:pPr marL="457200" lvl="0" indent="-457200">
              <a:buFont typeface="Arial" panose="020B0604020202020204" pitchFamily="34" charset="0"/>
              <a:buChar char="•"/>
            </a:pPr>
            <a:r>
              <a:rPr lang="en-US" sz="3500" dirty="0" smtClean="0">
                <a:solidFill>
                  <a:srgbClr val="FFFFFF"/>
                </a:solidFill>
                <a:latin typeface="Arial"/>
                <a:cs typeface="Arial"/>
              </a:rPr>
              <a:t>Discussion of related policy and practice in a university admissions office</a:t>
            </a:r>
          </a:p>
          <a:p>
            <a:pPr marL="457200" lvl="0" indent="-457200">
              <a:buFont typeface="Arial" panose="020B0604020202020204" pitchFamily="34" charset="0"/>
              <a:buChar char="•"/>
            </a:pPr>
            <a:r>
              <a:rPr lang="en-US" sz="3500" dirty="0" smtClean="0">
                <a:solidFill>
                  <a:srgbClr val="FFFFFF"/>
                </a:solidFill>
                <a:latin typeface="Arial"/>
                <a:cs typeface="Arial"/>
              </a:rPr>
              <a:t>Questions/comments</a:t>
            </a:r>
          </a:p>
          <a:p>
            <a:pPr lvl="0"/>
            <a:endParaRPr lang="en-US" sz="3500" dirty="0" smtClean="0">
              <a:solidFill>
                <a:srgbClr val="FFFFFF"/>
              </a:solidFill>
              <a:latin typeface="Arial"/>
              <a:cs typeface="Arial"/>
            </a:endParaRPr>
          </a:p>
        </p:txBody>
      </p:sp>
      <p:pic>
        <p:nvPicPr>
          <p:cNvPr id="4" name="Picture 3" descr="hastag nafsa-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9178" y="5599140"/>
            <a:ext cx="1922310" cy="1281540"/>
          </a:xfrm>
          <a:prstGeom prst="rect">
            <a:avLst/>
          </a:prstGeom>
        </p:spPr>
      </p:pic>
    </p:spTree>
    <p:extLst>
      <p:ext uri="{BB962C8B-B14F-4D97-AF65-F5344CB8AC3E}">
        <p14:creationId xmlns:p14="http://schemas.microsoft.com/office/powerpoint/2010/main" val="14208522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titled-8-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816454" y="714433"/>
            <a:ext cx="7688274" cy="5170646"/>
          </a:xfrm>
          <a:prstGeom prst="rect">
            <a:avLst/>
          </a:prstGeom>
          <a:noFill/>
        </p:spPr>
        <p:txBody>
          <a:bodyPr wrap="square" rtlCol="0">
            <a:spAutoFit/>
          </a:bodyPr>
          <a:lstStyle/>
          <a:p>
            <a:r>
              <a:rPr lang="en-US" sz="3000" b="1" dirty="0">
                <a:solidFill>
                  <a:prstClr val="white"/>
                </a:solidFill>
                <a:latin typeface="Arial"/>
                <a:cs typeface="Arial"/>
              </a:rPr>
              <a:t>Governmental </a:t>
            </a:r>
            <a:r>
              <a:rPr lang="en-US" sz="3000" b="1" dirty="0" smtClean="0">
                <a:solidFill>
                  <a:prstClr val="white"/>
                </a:solidFill>
                <a:latin typeface="Arial"/>
                <a:cs typeface="Arial"/>
              </a:rPr>
              <a:t>Verification System Example 1 – West African Examinations Council </a:t>
            </a:r>
            <a:r>
              <a:rPr lang="en-US" sz="3000" b="1" dirty="0">
                <a:solidFill>
                  <a:prstClr val="white"/>
                </a:solidFill>
                <a:latin typeface="Arial"/>
                <a:cs typeface="Arial"/>
              </a:rPr>
              <a:t>Nigeria (cont’d)</a:t>
            </a:r>
          </a:p>
          <a:p>
            <a:endParaRPr lang="en-US" sz="2000" b="1" dirty="0">
              <a:solidFill>
                <a:prstClr val="white"/>
              </a:solidFill>
              <a:latin typeface="Arial"/>
              <a:cs typeface="Arial"/>
            </a:endParaRPr>
          </a:p>
          <a:p>
            <a:pPr marL="571500" lvl="0" indent="-571500">
              <a:buFont typeface="Arial"/>
              <a:buChar char="•"/>
            </a:pPr>
            <a:r>
              <a:rPr lang="en-US" sz="2200" dirty="0" smtClean="0">
                <a:solidFill>
                  <a:schemeClr val="bg1"/>
                </a:solidFill>
                <a:latin typeface="Arial"/>
                <a:cs typeface="Arial"/>
              </a:rPr>
              <a:t>The cost of one scratch card </a:t>
            </a:r>
            <a:r>
              <a:rPr lang="en-US" sz="2200" dirty="0">
                <a:solidFill>
                  <a:schemeClr val="bg1"/>
                </a:solidFill>
                <a:latin typeface="Arial"/>
                <a:cs typeface="Arial"/>
              </a:rPr>
              <a:t>= 450 Nigerian Naira, </a:t>
            </a:r>
            <a:r>
              <a:rPr lang="en-US" sz="2200" dirty="0" smtClean="0">
                <a:solidFill>
                  <a:schemeClr val="bg1"/>
                </a:solidFill>
                <a:latin typeface="Arial"/>
                <a:cs typeface="Arial"/>
              </a:rPr>
              <a:t>roughly $2.50 in US </a:t>
            </a:r>
            <a:r>
              <a:rPr lang="en-US" sz="2200" dirty="0">
                <a:solidFill>
                  <a:schemeClr val="bg1"/>
                </a:solidFill>
                <a:latin typeface="Arial"/>
                <a:cs typeface="Arial"/>
              </a:rPr>
              <a:t>D</a:t>
            </a:r>
            <a:r>
              <a:rPr lang="en-US" sz="2200" dirty="0" smtClean="0">
                <a:solidFill>
                  <a:schemeClr val="bg1"/>
                </a:solidFill>
                <a:latin typeface="Arial"/>
                <a:cs typeface="Arial"/>
              </a:rPr>
              <a:t>ollars </a:t>
            </a:r>
          </a:p>
          <a:p>
            <a:pPr marL="571500" lvl="0" indent="-571500">
              <a:buFont typeface="Arial"/>
              <a:buChar char="•"/>
            </a:pPr>
            <a:r>
              <a:rPr lang="en-US" sz="2200" dirty="0" smtClean="0">
                <a:solidFill>
                  <a:schemeClr val="bg1"/>
                </a:solidFill>
                <a:latin typeface="Arial"/>
                <a:cs typeface="Arial"/>
              </a:rPr>
              <a:t>Each scratch card can be used to access results up to 5 times</a:t>
            </a:r>
          </a:p>
          <a:p>
            <a:pPr marL="571500" lvl="0" indent="-571500">
              <a:buFont typeface="Arial"/>
              <a:buChar char="•"/>
            </a:pPr>
            <a:r>
              <a:rPr lang="en-US" sz="2200" dirty="0" smtClean="0">
                <a:solidFill>
                  <a:schemeClr val="bg1"/>
                </a:solidFill>
                <a:latin typeface="Arial"/>
                <a:cs typeface="Arial"/>
              </a:rPr>
              <a:t>More detailed information about the scratch card from </a:t>
            </a:r>
            <a:r>
              <a:rPr lang="en-US" sz="2200" dirty="0">
                <a:solidFill>
                  <a:schemeClr val="bg1"/>
                </a:solidFill>
                <a:latin typeface="Arial"/>
                <a:cs typeface="Arial"/>
              </a:rPr>
              <a:t>WAEC Nigeria: </a:t>
            </a:r>
            <a:r>
              <a:rPr lang="en-US" sz="2200" dirty="0">
                <a:solidFill>
                  <a:schemeClr val="bg1"/>
                </a:solidFill>
                <a:latin typeface="Arial"/>
                <a:cs typeface="Arial"/>
                <a:hlinkClick r:id="rId3"/>
              </a:rPr>
              <a:t>http://</a:t>
            </a:r>
            <a:r>
              <a:rPr lang="en-US" sz="2200" dirty="0" smtClean="0">
                <a:solidFill>
                  <a:schemeClr val="bg1"/>
                </a:solidFill>
                <a:latin typeface="Arial"/>
                <a:cs typeface="Arial"/>
                <a:hlinkClick r:id="rId3"/>
              </a:rPr>
              <a:t>www.waecdirect.org/faq.htm</a:t>
            </a:r>
            <a:endParaRPr lang="en-US" sz="2200" dirty="0" smtClean="0">
              <a:solidFill>
                <a:schemeClr val="bg1"/>
              </a:solidFill>
              <a:latin typeface="Arial"/>
              <a:cs typeface="Arial"/>
            </a:endParaRPr>
          </a:p>
          <a:p>
            <a:pPr marL="571500" lvl="0" indent="-571500">
              <a:buFont typeface="Arial"/>
              <a:buChar char="•"/>
            </a:pPr>
            <a:r>
              <a:rPr lang="en-US" sz="2200" dirty="0" smtClean="0">
                <a:solidFill>
                  <a:schemeClr val="bg1"/>
                </a:solidFill>
                <a:latin typeface="Arial"/>
                <a:cs typeface="Arial"/>
              </a:rPr>
              <a:t>List of authorized scratch card outlets in Nigeria</a:t>
            </a:r>
            <a:r>
              <a:rPr lang="en-US" sz="2200" dirty="0">
                <a:solidFill>
                  <a:schemeClr val="bg1"/>
                </a:solidFill>
                <a:latin typeface="Arial"/>
                <a:cs typeface="Arial"/>
              </a:rPr>
              <a:t>: </a:t>
            </a:r>
            <a:r>
              <a:rPr lang="en-US" sz="2200" dirty="0">
                <a:solidFill>
                  <a:schemeClr val="bg1"/>
                </a:solidFill>
                <a:latin typeface="Arial"/>
                <a:cs typeface="Arial"/>
                <a:hlinkClick r:id="rId4"/>
              </a:rPr>
              <a:t>http://</a:t>
            </a:r>
            <a:r>
              <a:rPr lang="en-US" sz="2200" dirty="0" smtClean="0">
                <a:solidFill>
                  <a:schemeClr val="bg1"/>
                </a:solidFill>
                <a:latin typeface="Arial"/>
                <a:cs typeface="Arial"/>
                <a:hlinkClick r:id="rId4"/>
              </a:rPr>
              <a:t>www.waecdirect.org/megadealers.htm</a:t>
            </a:r>
            <a:endParaRPr lang="en-US" sz="2200" dirty="0" smtClean="0">
              <a:solidFill>
                <a:schemeClr val="bg1"/>
              </a:solidFill>
              <a:latin typeface="Arial"/>
              <a:cs typeface="Arial"/>
            </a:endParaRPr>
          </a:p>
          <a:p>
            <a:pPr marL="571500" lvl="0" indent="-571500">
              <a:buFont typeface="Arial"/>
              <a:buChar char="•"/>
            </a:pPr>
            <a:r>
              <a:rPr lang="en-US" sz="2200" dirty="0" smtClean="0">
                <a:solidFill>
                  <a:schemeClr val="bg1"/>
                </a:solidFill>
                <a:latin typeface="Arial"/>
                <a:cs typeface="Arial"/>
                <a:hlinkClick r:id="rId5"/>
              </a:rPr>
              <a:t>WAEC Nigeria Verification Page</a:t>
            </a:r>
            <a:endParaRPr lang="en-US" sz="2200" dirty="0">
              <a:solidFill>
                <a:schemeClr val="bg1"/>
              </a:solidFill>
              <a:latin typeface="Arial"/>
              <a:cs typeface="Arial"/>
            </a:endParaRPr>
          </a:p>
          <a:p>
            <a:pPr lvl="0"/>
            <a:endParaRPr lang="en-US" sz="2200" dirty="0" smtClean="0">
              <a:solidFill>
                <a:schemeClr val="bg1"/>
              </a:solidFill>
              <a:latin typeface="Arial"/>
              <a:cs typeface="Arial"/>
            </a:endParaRPr>
          </a:p>
        </p:txBody>
      </p:sp>
      <p:pic>
        <p:nvPicPr>
          <p:cNvPr id="4" name="Picture 3" descr="hastag nafsa-01.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19178" y="5599140"/>
            <a:ext cx="1922310" cy="1281540"/>
          </a:xfrm>
          <a:prstGeom prst="rect">
            <a:avLst/>
          </a:prstGeom>
        </p:spPr>
      </p:pic>
    </p:spTree>
    <p:extLst>
      <p:ext uri="{BB962C8B-B14F-4D97-AF65-F5344CB8AC3E}">
        <p14:creationId xmlns:p14="http://schemas.microsoft.com/office/powerpoint/2010/main" val="11260841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titled-8-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680"/>
            <a:ext cx="9144000" cy="6858000"/>
          </a:xfrm>
          <a:prstGeom prst="rect">
            <a:avLst/>
          </a:prstGeom>
        </p:spPr>
      </p:pic>
      <p:sp>
        <p:nvSpPr>
          <p:cNvPr id="3" name="TextBox 2"/>
          <p:cNvSpPr txBox="1"/>
          <p:nvPr/>
        </p:nvSpPr>
        <p:spPr>
          <a:xfrm>
            <a:off x="816454" y="714433"/>
            <a:ext cx="7688274" cy="2123658"/>
          </a:xfrm>
          <a:prstGeom prst="rect">
            <a:avLst/>
          </a:prstGeom>
          <a:noFill/>
        </p:spPr>
        <p:txBody>
          <a:bodyPr wrap="square" rtlCol="0">
            <a:spAutoFit/>
          </a:bodyPr>
          <a:lstStyle/>
          <a:p>
            <a:r>
              <a:rPr lang="en-US" sz="3000" b="1" dirty="0">
                <a:solidFill>
                  <a:prstClr val="white"/>
                </a:solidFill>
                <a:latin typeface="Arial"/>
                <a:cs typeface="Arial"/>
              </a:rPr>
              <a:t>Governmental </a:t>
            </a:r>
            <a:r>
              <a:rPr lang="en-US" sz="3000" b="1" dirty="0" smtClean="0">
                <a:solidFill>
                  <a:prstClr val="white"/>
                </a:solidFill>
                <a:latin typeface="Arial"/>
                <a:cs typeface="Arial"/>
              </a:rPr>
              <a:t>Verification System Example 1 – West African Examinations Council </a:t>
            </a:r>
            <a:r>
              <a:rPr lang="en-US" sz="3000" b="1" dirty="0">
                <a:solidFill>
                  <a:prstClr val="white"/>
                </a:solidFill>
                <a:latin typeface="Arial"/>
                <a:cs typeface="Arial"/>
              </a:rPr>
              <a:t>Nigeria (cont’d)</a:t>
            </a:r>
          </a:p>
          <a:p>
            <a:endParaRPr lang="en-US" sz="2000" b="1" dirty="0">
              <a:solidFill>
                <a:prstClr val="white"/>
              </a:solidFill>
              <a:latin typeface="Arial"/>
              <a:cs typeface="Arial"/>
            </a:endParaRPr>
          </a:p>
          <a:p>
            <a:pPr lvl="0"/>
            <a:endParaRPr lang="en-US" sz="2200" dirty="0" smtClean="0">
              <a:solidFill>
                <a:schemeClr val="bg1"/>
              </a:solidFill>
              <a:latin typeface="Arial"/>
              <a:cs typeface="Arial"/>
            </a:endParaRPr>
          </a:p>
        </p:txBody>
      </p:sp>
      <p:pic>
        <p:nvPicPr>
          <p:cNvPr id="4" name="Picture 3" descr="hastag nafsa-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9178" y="5599140"/>
            <a:ext cx="1922310" cy="1281540"/>
          </a:xfrm>
          <a:prstGeom prst="rect">
            <a:avLst/>
          </a:prstGeom>
        </p:spPr>
      </p:pic>
      <p:pic>
        <p:nvPicPr>
          <p:cNvPr id="5" name="Picture 4"/>
          <p:cNvPicPr>
            <a:picLocks noChangeAspect="1"/>
          </p:cNvPicPr>
          <p:nvPr/>
        </p:nvPicPr>
        <p:blipFill>
          <a:blip r:embed="rId4"/>
          <a:stretch>
            <a:fillRect/>
          </a:stretch>
        </p:blipFill>
        <p:spPr>
          <a:xfrm>
            <a:off x="900613" y="2112854"/>
            <a:ext cx="3832106" cy="4717528"/>
          </a:xfrm>
          <a:prstGeom prst="rect">
            <a:avLst/>
          </a:prstGeom>
        </p:spPr>
      </p:pic>
      <p:sp>
        <p:nvSpPr>
          <p:cNvPr id="6" name="Rectangle 5"/>
          <p:cNvSpPr/>
          <p:nvPr/>
        </p:nvSpPr>
        <p:spPr>
          <a:xfrm>
            <a:off x="2129051" y="3070746"/>
            <a:ext cx="996286" cy="10918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3425588" y="2791459"/>
            <a:ext cx="736979" cy="79221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1501254" y="3234197"/>
            <a:ext cx="627797" cy="21748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88706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titled-8-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680"/>
            <a:ext cx="9144000" cy="6858000"/>
          </a:xfrm>
          <a:prstGeom prst="rect">
            <a:avLst/>
          </a:prstGeom>
        </p:spPr>
      </p:pic>
      <p:sp>
        <p:nvSpPr>
          <p:cNvPr id="3" name="TextBox 2"/>
          <p:cNvSpPr txBox="1"/>
          <p:nvPr/>
        </p:nvSpPr>
        <p:spPr>
          <a:xfrm>
            <a:off x="816454" y="714433"/>
            <a:ext cx="7688274" cy="2431435"/>
          </a:xfrm>
          <a:prstGeom prst="rect">
            <a:avLst/>
          </a:prstGeom>
          <a:noFill/>
        </p:spPr>
        <p:txBody>
          <a:bodyPr wrap="square" rtlCol="0">
            <a:spAutoFit/>
          </a:bodyPr>
          <a:lstStyle/>
          <a:p>
            <a:r>
              <a:rPr lang="en-US" sz="3000" b="1" dirty="0">
                <a:solidFill>
                  <a:prstClr val="white"/>
                </a:solidFill>
                <a:latin typeface="Arial"/>
                <a:cs typeface="Arial"/>
              </a:rPr>
              <a:t>Governmental </a:t>
            </a:r>
            <a:r>
              <a:rPr lang="en-US" sz="3000" b="1" dirty="0" smtClean="0">
                <a:solidFill>
                  <a:prstClr val="white"/>
                </a:solidFill>
                <a:latin typeface="Arial"/>
                <a:cs typeface="Arial"/>
              </a:rPr>
              <a:t>Verification System Example 1 – West African Examinations Council </a:t>
            </a:r>
            <a:r>
              <a:rPr lang="en-US" sz="3000" b="1" dirty="0">
                <a:solidFill>
                  <a:prstClr val="white"/>
                </a:solidFill>
                <a:latin typeface="Arial"/>
                <a:cs typeface="Arial"/>
              </a:rPr>
              <a:t>Nigeria (cont’d)</a:t>
            </a:r>
          </a:p>
          <a:p>
            <a:endParaRPr lang="en-US" sz="2000" b="1" dirty="0" smtClean="0">
              <a:solidFill>
                <a:prstClr val="white"/>
              </a:solidFill>
              <a:latin typeface="Arial"/>
              <a:cs typeface="Arial"/>
            </a:endParaRPr>
          </a:p>
          <a:p>
            <a:endParaRPr lang="en-US" sz="2000" b="1" dirty="0">
              <a:solidFill>
                <a:prstClr val="white"/>
              </a:solidFill>
              <a:latin typeface="Arial"/>
              <a:cs typeface="Arial"/>
            </a:endParaRPr>
          </a:p>
          <a:p>
            <a:pPr lvl="0"/>
            <a:endParaRPr lang="en-US" sz="2200" dirty="0" smtClean="0">
              <a:solidFill>
                <a:schemeClr val="bg1"/>
              </a:solidFill>
              <a:latin typeface="Arial"/>
              <a:cs typeface="Arial"/>
            </a:endParaRPr>
          </a:p>
        </p:txBody>
      </p:sp>
      <p:pic>
        <p:nvPicPr>
          <p:cNvPr id="4" name="Picture 3" descr="hastag nafsa-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9178" y="5599140"/>
            <a:ext cx="1922310" cy="1281540"/>
          </a:xfrm>
          <a:prstGeom prst="rect">
            <a:avLst/>
          </a:prstGeom>
        </p:spPr>
      </p:pic>
      <p:pic>
        <p:nvPicPr>
          <p:cNvPr id="10" name="Picture 9"/>
          <p:cNvPicPr>
            <a:picLocks noChangeAspect="1"/>
          </p:cNvPicPr>
          <p:nvPr/>
        </p:nvPicPr>
        <p:blipFill>
          <a:blip r:embed="rId4"/>
          <a:stretch>
            <a:fillRect/>
          </a:stretch>
        </p:blipFill>
        <p:spPr>
          <a:xfrm>
            <a:off x="922362" y="2614114"/>
            <a:ext cx="3923176" cy="2985025"/>
          </a:xfrm>
          <a:prstGeom prst="rect">
            <a:avLst/>
          </a:prstGeom>
        </p:spPr>
      </p:pic>
    </p:spTree>
    <p:extLst>
      <p:ext uri="{BB962C8B-B14F-4D97-AF65-F5344CB8AC3E}">
        <p14:creationId xmlns:p14="http://schemas.microsoft.com/office/powerpoint/2010/main" val="22344865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titled-8-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680"/>
            <a:ext cx="9144000" cy="6858000"/>
          </a:xfrm>
          <a:prstGeom prst="rect">
            <a:avLst/>
          </a:prstGeom>
        </p:spPr>
      </p:pic>
      <p:sp>
        <p:nvSpPr>
          <p:cNvPr id="3" name="TextBox 2"/>
          <p:cNvSpPr txBox="1"/>
          <p:nvPr/>
        </p:nvSpPr>
        <p:spPr>
          <a:xfrm>
            <a:off x="816454" y="714433"/>
            <a:ext cx="7688274" cy="2431435"/>
          </a:xfrm>
          <a:prstGeom prst="rect">
            <a:avLst/>
          </a:prstGeom>
          <a:noFill/>
        </p:spPr>
        <p:txBody>
          <a:bodyPr wrap="square" rtlCol="0">
            <a:spAutoFit/>
          </a:bodyPr>
          <a:lstStyle/>
          <a:p>
            <a:r>
              <a:rPr lang="en-US" sz="3000" b="1" dirty="0">
                <a:solidFill>
                  <a:prstClr val="white"/>
                </a:solidFill>
                <a:latin typeface="Arial"/>
                <a:cs typeface="Arial"/>
              </a:rPr>
              <a:t>Governmental </a:t>
            </a:r>
            <a:r>
              <a:rPr lang="en-US" sz="3000" b="1" dirty="0" smtClean="0">
                <a:solidFill>
                  <a:prstClr val="white"/>
                </a:solidFill>
                <a:latin typeface="Arial"/>
                <a:cs typeface="Arial"/>
              </a:rPr>
              <a:t>Verification System Example 1 – West African Examinations Council </a:t>
            </a:r>
            <a:r>
              <a:rPr lang="en-US" sz="3000" b="1" dirty="0">
                <a:solidFill>
                  <a:prstClr val="white"/>
                </a:solidFill>
                <a:latin typeface="Arial"/>
                <a:cs typeface="Arial"/>
              </a:rPr>
              <a:t>Nigeria (cont’d)</a:t>
            </a:r>
          </a:p>
          <a:p>
            <a:endParaRPr lang="en-US" sz="2000" b="1" dirty="0" smtClean="0">
              <a:solidFill>
                <a:prstClr val="white"/>
              </a:solidFill>
              <a:latin typeface="Arial"/>
              <a:cs typeface="Arial"/>
            </a:endParaRPr>
          </a:p>
          <a:p>
            <a:endParaRPr lang="en-US" sz="2000" b="1" dirty="0">
              <a:solidFill>
                <a:prstClr val="white"/>
              </a:solidFill>
              <a:latin typeface="Arial"/>
              <a:cs typeface="Arial"/>
            </a:endParaRPr>
          </a:p>
          <a:p>
            <a:pPr lvl="0"/>
            <a:endParaRPr lang="en-US" sz="2200" dirty="0" smtClean="0">
              <a:solidFill>
                <a:schemeClr val="bg1"/>
              </a:solidFill>
              <a:latin typeface="Arial"/>
              <a:cs typeface="Arial"/>
            </a:endParaRPr>
          </a:p>
        </p:txBody>
      </p:sp>
      <p:pic>
        <p:nvPicPr>
          <p:cNvPr id="4" name="Picture 3" descr="hastag nafsa-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9178" y="5599140"/>
            <a:ext cx="1922310" cy="1281540"/>
          </a:xfrm>
          <a:prstGeom prst="rect">
            <a:avLst/>
          </a:prstGeom>
        </p:spPr>
      </p:pic>
      <p:pic>
        <p:nvPicPr>
          <p:cNvPr id="5" name="Picture 4"/>
          <p:cNvPicPr>
            <a:picLocks noChangeAspect="1"/>
          </p:cNvPicPr>
          <p:nvPr/>
        </p:nvPicPr>
        <p:blipFill>
          <a:blip r:embed="rId4"/>
          <a:stretch>
            <a:fillRect/>
          </a:stretch>
        </p:blipFill>
        <p:spPr>
          <a:xfrm>
            <a:off x="406630" y="2321326"/>
            <a:ext cx="5107066" cy="4539614"/>
          </a:xfrm>
          <a:prstGeom prst="rect">
            <a:avLst/>
          </a:prstGeom>
        </p:spPr>
      </p:pic>
      <p:sp>
        <p:nvSpPr>
          <p:cNvPr id="8" name="Rectangle 7"/>
          <p:cNvSpPr/>
          <p:nvPr/>
        </p:nvSpPr>
        <p:spPr>
          <a:xfrm>
            <a:off x="2456597" y="4367284"/>
            <a:ext cx="1487606" cy="12282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97777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titled-8-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816454" y="714433"/>
            <a:ext cx="7688274" cy="6247864"/>
          </a:xfrm>
          <a:prstGeom prst="rect">
            <a:avLst/>
          </a:prstGeom>
          <a:noFill/>
        </p:spPr>
        <p:txBody>
          <a:bodyPr wrap="square" rtlCol="0">
            <a:spAutoFit/>
          </a:bodyPr>
          <a:lstStyle/>
          <a:p>
            <a:r>
              <a:rPr lang="en-US" sz="3000" b="1" dirty="0">
                <a:solidFill>
                  <a:prstClr val="white"/>
                </a:solidFill>
                <a:latin typeface="Arial"/>
                <a:cs typeface="Arial"/>
              </a:rPr>
              <a:t>Governmental </a:t>
            </a:r>
            <a:r>
              <a:rPr lang="en-US" sz="3000" b="1" dirty="0" smtClean="0">
                <a:solidFill>
                  <a:prstClr val="white"/>
                </a:solidFill>
                <a:latin typeface="Arial"/>
                <a:cs typeface="Arial"/>
              </a:rPr>
              <a:t>Verification System Example 2A – </a:t>
            </a:r>
            <a:r>
              <a:rPr lang="en-US" sz="3000" b="1" dirty="0">
                <a:solidFill>
                  <a:prstClr val="white"/>
                </a:solidFill>
                <a:latin typeface="Arial"/>
                <a:cs typeface="Arial"/>
              </a:rPr>
              <a:t>Ministerio de </a:t>
            </a:r>
            <a:r>
              <a:rPr lang="en-US" sz="3000" b="1" dirty="0" err="1">
                <a:solidFill>
                  <a:prstClr val="white"/>
                </a:solidFill>
                <a:latin typeface="Arial"/>
                <a:cs typeface="Arial"/>
              </a:rPr>
              <a:t>Educación</a:t>
            </a:r>
            <a:r>
              <a:rPr lang="en-US" sz="3000" b="1" dirty="0" smtClean="0">
                <a:solidFill>
                  <a:prstClr val="white"/>
                </a:solidFill>
                <a:latin typeface="Arial"/>
                <a:cs typeface="Arial"/>
              </a:rPr>
              <a:t>, Ecuador </a:t>
            </a:r>
            <a:endParaRPr lang="en-US" sz="3000" b="1" dirty="0">
              <a:solidFill>
                <a:prstClr val="white"/>
              </a:solidFill>
              <a:latin typeface="Arial"/>
              <a:cs typeface="Arial"/>
            </a:endParaRPr>
          </a:p>
          <a:p>
            <a:endParaRPr lang="en-US" sz="2000" b="1" dirty="0">
              <a:solidFill>
                <a:prstClr val="white"/>
              </a:solidFill>
              <a:latin typeface="Arial"/>
              <a:cs typeface="Arial"/>
            </a:endParaRPr>
          </a:p>
          <a:p>
            <a:pPr marL="571500" lvl="0" indent="-571500">
              <a:buFont typeface="Arial"/>
              <a:buChar char="•"/>
            </a:pPr>
            <a:r>
              <a:rPr lang="en-US" sz="2000" dirty="0">
                <a:solidFill>
                  <a:schemeClr val="bg1"/>
                </a:solidFill>
                <a:latin typeface="Arial"/>
                <a:cs typeface="Arial"/>
              </a:rPr>
              <a:t>The online verification system implemented by Ministerio de </a:t>
            </a:r>
            <a:r>
              <a:rPr lang="en-US" sz="2000" dirty="0" err="1" smtClean="0">
                <a:solidFill>
                  <a:schemeClr val="bg1"/>
                </a:solidFill>
                <a:latin typeface="Arial"/>
                <a:cs typeface="Arial"/>
              </a:rPr>
              <a:t>Educación</a:t>
            </a:r>
            <a:r>
              <a:rPr lang="en-US" sz="2000" dirty="0" smtClean="0">
                <a:solidFill>
                  <a:schemeClr val="bg1"/>
                </a:solidFill>
                <a:latin typeface="Arial"/>
                <a:cs typeface="Arial"/>
              </a:rPr>
              <a:t> (Ministry of Education), </a:t>
            </a:r>
            <a:r>
              <a:rPr lang="en-US" sz="2000" dirty="0">
                <a:solidFill>
                  <a:schemeClr val="bg1"/>
                </a:solidFill>
                <a:latin typeface="Arial"/>
                <a:cs typeface="Arial"/>
              </a:rPr>
              <a:t>Ecuador </a:t>
            </a:r>
            <a:r>
              <a:rPr lang="en-US" sz="2000" dirty="0" smtClean="0">
                <a:solidFill>
                  <a:schemeClr val="bg1"/>
                </a:solidFill>
                <a:latin typeface="Arial"/>
                <a:cs typeface="Arial"/>
              </a:rPr>
              <a:t>enables </a:t>
            </a:r>
            <a:r>
              <a:rPr lang="en-US" sz="2000" dirty="0">
                <a:solidFill>
                  <a:schemeClr val="bg1"/>
                </a:solidFill>
                <a:latin typeface="Arial"/>
                <a:cs typeface="Arial"/>
              </a:rPr>
              <a:t>users to verify </a:t>
            </a:r>
            <a:r>
              <a:rPr lang="en-US" sz="2000" dirty="0" smtClean="0">
                <a:solidFill>
                  <a:schemeClr val="bg1"/>
                </a:solidFill>
                <a:latin typeface="Arial"/>
                <a:cs typeface="Arial"/>
              </a:rPr>
              <a:t>secondary school results </a:t>
            </a:r>
            <a:r>
              <a:rPr lang="en-US" sz="2000" dirty="0">
                <a:solidFill>
                  <a:schemeClr val="bg1"/>
                </a:solidFill>
                <a:latin typeface="Arial"/>
                <a:cs typeface="Arial"/>
              </a:rPr>
              <a:t>from </a:t>
            </a:r>
            <a:r>
              <a:rPr lang="en-US" sz="2000" dirty="0" smtClean="0">
                <a:solidFill>
                  <a:schemeClr val="bg1"/>
                </a:solidFill>
                <a:latin typeface="Arial"/>
                <a:cs typeface="Arial"/>
              </a:rPr>
              <a:t>1985 to present. What you will need for performing the verification:</a:t>
            </a:r>
          </a:p>
          <a:p>
            <a:pPr lvl="0"/>
            <a:r>
              <a:rPr lang="en-US" sz="2000" dirty="0">
                <a:solidFill>
                  <a:schemeClr val="bg1"/>
                </a:solidFill>
                <a:latin typeface="Arial"/>
                <a:cs typeface="Arial"/>
              </a:rPr>
              <a:t>	</a:t>
            </a:r>
            <a:endParaRPr lang="en-US" sz="2000" dirty="0" smtClean="0">
              <a:solidFill>
                <a:schemeClr val="bg1"/>
              </a:solidFill>
              <a:latin typeface="Arial"/>
              <a:cs typeface="Arial"/>
            </a:endParaRPr>
          </a:p>
          <a:p>
            <a:pPr lvl="0"/>
            <a:r>
              <a:rPr lang="en-US" sz="2000" dirty="0" smtClean="0">
                <a:solidFill>
                  <a:schemeClr val="bg1"/>
                </a:solidFill>
                <a:latin typeface="Arial"/>
                <a:cs typeface="Arial"/>
              </a:rPr>
              <a:t>The last name of the student or the identification number, which is printed on the </a:t>
            </a:r>
            <a:r>
              <a:rPr lang="en-US" sz="2000" dirty="0" err="1" smtClean="0">
                <a:solidFill>
                  <a:schemeClr val="bg1"/>
                </a:solidFill>
                <a:latin typeface="Arial"/>
                <a:cs typeface="Arial"/>
              </a:rPr>
              <a:t>Titulo</a:t>
            </a:r>
            <a:r>
              <a:rPr lang="en-US" sz="2000" dirty="0" smtClean="0">
                <a:solidFill>
                  <a:schemeClr val="bg1"/>
                </a:solidFill>
                <a:latin typeface="Arial"/>
                <a:cs typeface="Arial"/>
              </a:rPr>
              <a:t> de </a:t>
            </a:r>
            <a:r>
              <a:rPr lang="en-US" sz="2000" dirty="0" err="1" smtClean="0">
                <a:solidFill>
                  <a:schemeClr val="bg1"/>
                </a:solidFill>
                <a:latin typeface="Arial"/>
                <a:cs typeface="Arial"/>
              </a:rPr>
              <a:t>Bachiller</a:t>
            </a:r>
            <a:r>
              <a:rPr lang="en-US" sz="2000" dirty="0" smtClean="0">
                <a:solidFill>
                  <a:schemeClr val="bg1"/>
                </a:solidFill>
                <a:latin typeface="Arial"/>
                <a:cs typeface="Arial"/>
              </a:rPr>
              <a:t> (Title of Baccalaureate) certificate. Note that the identification number may not always be printed on the certificate. </a:t>
            </a:r>
            <a:endParaRPr lang="en-US" sz="2000" dirty="0">
              <a:solidFill>
                <a:schemeClr val="bg1"/>
              </a:solidFill>
              <a:latin typeface="Arial"/>
              <a:cs typeface="Arial"/>
            </a:endParaRPr>
          </a:p>
          <a:p>
            <a:pPr lvl="0"/>
            <a:endParaRPr lang="en-US" sz="2200" dirty="0" smtClean="0">
              <a:solidFill>
                <a:schemeClr val="bg1"/>
              </a:solidFill>
              <a:latin typeface="Arial"/>
              <a:cs typeface="Arial"/>
            </a:endParaRPr>
          </a:p>
          <a:p>
            <a:pPr lvl="0"/>
            <a:r>
              <a:rPr lang="en-US" sz="2200" dirty="0">
                <a:solidFill>
                  <a:schemeClr val="bg1"/>
                </a:solidFill>
                <a:latin typeface="Arial"/>
                <a:cs typeface="Arial"/>
                <a:hlinkClick r:id="rId3"/>
              </a:rPr>
              <a:t>Ministerio de </a:t>
            </a:r>
            <a:r>
              <a:rPr lang="en-US" sz="2200" dirty="0" err="1">
                <a:solidFill>
                  <a:schemeClr val="bg1"/>
                </a:solidFill>
                <a:latin typeface="Arial"/>
                <a:cs typeface="Arial"/>
                <a:hlinkClick r:id="rId3"/>
              </a:rPr>
              <a:t>Educación</a:t>
            </a:r>
            <a:r>
              <a:rPr lang="en-US" sz="2200" dirty="0">
                <a:solidFill>
                  <a:schemeClr val="bg1"/>
                </a:solidFill>
                <a:latin typeface="Arial"/>
                <a:cs typeface="Arial"/>
                <a:hlinkClick r:id="rId3"/>
              </a:rPr>
              <a:t>, </a:t>
            </a:r>
            <a:r>
              <a:rPr lang="en-US" sz="2200" dirty="0" smtClean="0">
                <a:solidFill>
                  <a:schemeClr val="bg1"/>
                </a:solidFill>
                <a:latin typeface="Arial"/>
                <a:cs typeface="Arial"/>
                <a:hlinkClick r:id="rId3"/>
              </a:rPr>
              <a:t>Ecuador Verification page</a:t>
            </a:r>
            <a:endParaRPr lang="en-US" sz="2200" dirty="0" smtClean="0">
              <a:solidFill>
                <a:schemeClr val="bg1"/>
              </a:solidFill>
              <a:latin typeface="Arial"/>
              <a:cs typeface="Arial"/>
            </a:endParaRPr>
          </a:p>
          <a:p>
            <a:pPr lvl="0"/>
            <a:endParaRPr lang="en-US" sz="2200" dirty="0" smtClean="0">
              <a:solidFill>
                <a:schemeClr val="bg1"/>
              </a:solidFill>
              <a:latin typeface="Arial"/>
              <a:cs typeface="Arial"/>
            </a:endParaRPr>
          </a:p>
          <a:p>
            <a:pPr marL="342900" lvl="0" indent="-342900">
              <a:buFont typeface="Arial" panose="020B0604020202020204" pitchFamily="34" charset="0"/>
              <a:buChar char="•"/>
            </a:pPr>
            <a:endParaRPr lang="en-US" sz="2200" dirty="0">
              <a:solidFill>
                <a:schemeClr val="bg1"/>
              </a:solidFill>
              <a:latin typeface="Arial"/>
              <a:cs typeface="Arial"/>
            </a:endParaRPr>
          </a:p>
          <a:p>
            <a:pPr lvl="0"/>
            <a:endParaRPr lang="en-US" sz="2200" dirty="0" smtClean="0">
              <a:solidFill>
                <a:schemeClr val="bg1"/>
              </a:solidFill>
              <a:latin typeface="Arial"/>
              <a:cs typeface="Arial"/>
            </a:endParaRPr>
          </a:p>
        </p:txBody>
      </p:sp>
      <p:pic>
        <p:nvPicPr>
          <p:cNvPr id="4" name="Picture 3" descr="hastag nafsa-0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9178" y="5599140"/>
            <a:ext cx="1922310" cy="1281540"/>
          </a:xfrm>
          <a:prstGeom prst="rect">
            <a:avLst/>
          </a:prstGeom>
        </p:spPr>
      </p:pic>
    </p:spTree>
    <p:extLst>
      <p:ext uri="{BB962C8B-B14F-4D97-AF65-F5344CB8AC3E}">
        <p14:creationId xmlns:p14="http://schemas.microsoft.com/office/powerpoint/2010/main" val="7835651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titled-8-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816454" y="714433"/>
            <a:ext cx="7688274" cy="4216539"/>
          </a:xfrm>
          <a:prstGeom prst="rect">
            <a:avLst/>
          </a:prstGeom>
          <a:noFill/>
        </p:spPr>
        <p:txBody>
          <a:bodyPr wrap="square" rtlCol="0">
            <a:spAutoFit/>
          </a:bodyPr>
          <a:lstStyle/>
          <a:p>
            <a:r>
              <a:rPr lang="en-US" sz="3000" b="1" dirty="0">
                <a:solidFill>
                  <a:prstClr val="white"/>
                </a:solidFill>
                <a:latin typeface="Arial"/>
                <a:cs typeface="Arial"/>
              </a:rPr>
              <a:t>Governmental </a:t>
            </a:r>
            <a:r>
              <a:rPr lang="en-US" sz="3000" b="1" dirty="0" smtClean="0">
                <a:solidFill>
                  <a:prstClr val="white"/>
                </a:solidFill>
                <a:latin typeface="Arial"/>
                <a:cs typeface="Arial"/>
              </a:rPr>
              <a:t>Verification System Example 2A – </a:t>
            </a:r>
            <a:r>
              <a:rPr lang="en-US" sz="3000" b="1" dirty="0">
                <a:solidFill>
                  <a:prstClr val="white"/>
                </a:solidFill>
                <a:latin typeface="Arial"/>
                <a:cs typeface="Arial"/>
              </a:rPr>
              <a:t>Ministerio de </a:t>
            </a:r>
            <a:r>
              <a:rPr lang="en-US" sz="3000" b="1" dirty="0" err="1">
                <a:solidFill>
                  <a:prstClr val="white"/>
                </a:solidFill>
                <a:latin typeface="Arial"/>
                <a:cs typeface="Arial"/>
              </a:rPr>
              <a:t>Educación</a:t>
            </a:r>
            <a:r>
              <a:rPr lang="en-US" sz="3000" b="1" dirty="0" smtClean="0">
                <a:solidFill>
                  <a:prstClr val="white"/>
                </a:solidFill>
                <a:latin typeface="Arial"/>
                <a:cs typeface="Arial"/>
              </a:rPr>
              <a:t>, </a:t>
            </a:r>
            <a:r>
              <a:rPr lang="en-US" sz="3000" b="1" dirty="0">
                <a:solidFill>
                  <a:prstClr val="white"/>
                </a:solidFill>
                <a:latin typeface="Arial"/>
                <a:cs typeface="Arial"/>
              </a:rPr>
              <a:t>Ecuador (cont’d)</a:t>
            </a:r>
          </a:p>
          <a:p>
            <a:endParaRPr lang="en-US" sz="3000" b="1" dirty="0" smtClean="0">
              <a:solidFill>
                <a:prstClr val="white"/>
              </a:solidFill>
              <a:latin typeface="Arial"/>
              <a:cs typeface="Arial"/>
            </a:endParaRPr>
          </a:p>
          <a:p>
            <a:endParaRPr lang="en-US" sz="3000" b="1" dirty="0" smtClean="0">
              <a:solidFill>
                <a:prstClr val="white"/>
              </a:solidFill>
              <a:latin typeface="Arial"/>
              <a:cs typeface="Arial"/>
            </a:endParaRPr>
          </a:p>
          <a:p>
            <a:endParaRPr lang="en-US" sz="3000" b="1" dirty="0">
              <a:solidFill>
                <a:prstClr val="white"/>
              </a:solidFill>
              <a:latin typeface="Arial"/>
              <a:cs typeface="Arial"/>
            </a:endParaRPr>
          </a:p>
          <a:p>
            <a:pPr marL="342900" lvl="0" indent="-342900">
              <a:buFont typeface="Arial" panose="020B0604020202020204" pitchFamily="34" charset="0"/>
              <a:buChar char="•"/>
            </a:pPr>
            <a:endParaRPr lang="en-US" sz="2200" dirty="0" smtClean="0">
              <a:solidFill>
                <a:schemeClr val="bg1"/>
              </a:solidFill>
              <a:latin typeface="Arial"/>
              <a:cs typeface="Arial"/>
            </a:endParaRPr>
          </a:p>
          <a:p>
            <a:pPr lvl="0"/>
            <a:endParaRPr lang="en-US" sz="2200" dirty="0" smtClean="0">
              <a:solidFill>
                <a:schemeClr val="bg1"/>
              </a:solidFill>
              <a:latin typeface="Arial"/>
              <a:cs typeface="Arial"/>
            </a:endParaRPr>
          </a:p>
          <a:p>
            <a:pPr marL="342900" lvl="0" indent="-342900">
              <a:buFont typeface="Arial" panose="020B0604020202020204" pitchFamily="34" charset="0"/>
              <a:buChar char="•"/>
            </a:pPr>
            <a:endParaRPr lang="en-US" sz="2200" dirty="0">
              <a:solidFill>
                <a:schemeClr val="bg1"/>
              </a:solidFill>
              <a:latin typeface="Arial"/>
              <a:cs typeface="Arial"/>
            </a:endParaRPr>
          </a:p>
          <a:p>
            <a:pPr lvl="0"/>
            <a:endParaRPr lang="en-US" sz="2200" dirty="0" smtClean="0">
              <a:solidFill>
                <a:schemeClr val="bg1"/>
              </a:solidFill>
              <a:latin typeface="Arial"/>
              <a:cs typeface="Arial"/>
            </a:endParaRPr>
          </a:p>
        </p:txBody>
      </p:sp>
      <p:pic>
        <p:nvPicPr>
          <p:cNvPr id="4" name="Picture 3" descr="hastag nafsa-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9178" y="5599140"/>
            <a:ext cx="1922310" cy="1281540"/>
          </a:xfrm>
          <a:prstGeom prst="rect">
            <a:avLst/>
          </a:prstGeom>
        </p:spPr>
      </p:pic>
      <p:pic>
        <p:nvPicPr>
          <p:cNvPr id="5" name="Picture 4"/>
          <p:cNvPicPr>
            <a:picLocks noChangeAspect="1"/>
          </p:cNvPicPr>
          <p:nvPr/>
        </p:nvPicPr>
        <p:blipFill>
          <a:blip r:embed="rId4"/>
          <a:stretch>
            <a:fillRect/>
          </a:stretch>
        </p:blipFill>
        <p:spPr>
          <a:xfrm>
            <a:off x="816454" y="2129051"/>
            <a:ext cx="5584587" cy="4124110"/>
          </a:xfrm>
          <a:prstGeom prst="rect">
            <a:avLst/>
          </a:prstGeom>
        </p:spPr>
      </p:pic>
      <p:sp>
        <p:nvSpPr>
          <p:cNvPr id="6" name="Rectangle 5"/>
          <p:cNvSpPr/>
          <p:nvPr/>
        </p:nvSpPr>
        <p:spPr>
          <a:xfrm>
            <a:off x="1978925" y="3671248"/>
            <a:ext cx="1501254" cy="21836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42501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titled-8-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816454" y="714433"/>
            <a:ext cx="7688274" cy="4216539"/>
          </a:xfrm>
          <a:prstGeom prst="rect">
            <a:avLst/>
          </a:prstGeom>
          <a:noFill/>
        </p:spPr>
        <p:txBody>
          <a:bodyPr wrap="square" rtlCol="0">
            <a:spAutoFit/>
          </a:bodyPr>
          <a:lstStyle/>
          <a:p>
            <a:r>
              <a:rPr lang="en-US" sz="3000" b="1" dirty="0">
                <a:solidFill>
                  <a:prstClr val="white"/>
                </a:solidFill>
                <a:latin typeface="Arial"/>
                <a:cs typeface="Arial"/>
              </a:rPr>
              <a:t>Governmental </a:t>
            </a:r>
            <a:r>
              <a:rPr lang="en-US" sz="3000" b="1" dirty="0" smtClean="0">
                <a:solidFill>
                  <a:prstClr val="white"/>
                </a:solidFill>
                <a:latin typeface="Arial"/>
                <a:cs typeface="Arial"/>
              </a:rPr>
              <a:t>Verification System Example 2A – </a:t>
            </a:r>
            <a:r>
              <a:rPr lang="en-US" sz="3000" b="1" dirty="0">
                <a:solidFill>
                  <a:prstClr val="white"/>
                </a:solidFill>
                <a:latin typeface="Arial"/>
                <a:cs typeface="Arial"/>
              </a:rPr>
              <a:t>Ministerio de </a:t>
            </a:r>
            <a:r>
              <a:rPr lang="en-US" sz="3000" b="1" dirty="0" err="1">
                <a:solidFill>
                  <a:prstClr val="white"/>
                </a:solidFill>
                <a:latin typeface="Arial"/>
                <a:cs typeface="Arial"/>
              </a:rPr>
              <a:t>Educación</a:t>
            </a:r>
            <a:r>
              <a:rPr lang="en-US" sz="3000" b="1" dirty="0" smtClean="0">
                <a:solidFill>
                  <a:prstClr val="white"/>
                </a:solidFill>
                <a:latin typeface="Arial"/>
                <a:cs typeface="Arial"/>
              </a:rPr>
              <a:t>, </a:t>
            </a:r>
            <a:r>
              <a:rPr lang="en-US" sz="3000" b="1" dirty="0">
                <a:solidFill>
                  <a:prstClr val="white"/>
                </a:solidFill>
                <a:latin typeface="Arial"/>
                <a:cs typeface="Arial"/>
              </a:rPr>
              <a:t>Ecuador (cont’d)</a:t>
            </a:r>
          </a:p>
          <a:p>
            <a:endParaRPr lang="en-US" sz="3000" b="1" dirty="0" smtClean="0">
              <a:solidFill>
                <a:prstClr val="white"/>
              </a:solidFill>
              <a:latin typeface="Arial"/>
              <a:cs typeface="Arial"/>
            </a:endParaRPr>
          </a:p>
          <a:p>
            <a:endParaRPr lang="en-US" sz="3000" b="1" dirty="0" smtClean="0">
              <a:solidFill>
                <a:prstClr val="white"/>
              </a:solidFill>
              <a:latin typeface="Arial"/>
              <a:cs typeface="Arial"/>
            </a:endParaRPr>
          </a:p>
          <a:p>
            <a:endParaRPr lang="en-US" sz="3000" b="1" dirty="0">
              <a:solidFill>
                <a:prstClr val="white"/>
              </a:solidFill>
              <a:latin typeface="Arial"/>
              <a:cs typeface="Arial"/>
            </a:endParaRPr>
          </a:p>
          <a:p>
            <a:pPr marL="342900" lvl="0" indent="-342900">
              <a:buFont typeface="Arial" panose="020B0604020202020204" pitchFamily="34" charset="0"/>
              <a:buChar char="•"/>
            </a:pPr>
            <a:endParaRPr lang="en-US" sz="2200" dirty="0" smtClean="0">
              <a:solidFill>
                <a:schemeClr val="bg1"/>
              </a:solidFill>
              <a:latin typeface="Arial"/>
              <a:cs typeface="Arial"/>
            </a:endParaRPr>
          </a:p>
          <a:p>
            <a:pPr lvl="0"/>
            <a:endParaRPr lang="en-US" sz="2200" dirty="0" smtClean="0">
              <a:solidFill>
                <a:schemeClr val="bg1"/>
              </a:solidFill>
              <a:latin typeface="Arial"/>
              <a:cs typeface="Arial"/>
            </a:endParaRPr>
          </a:p>
          <a:p>
            <a:pPr marL="342900" lvl="0" indent="-342900">
              <a:buFont typeface="Arial" panose="020B0604020202020204" pitchFamily="34" charset="0"/>
              <a:buChar char="•"/>
            </a:pPr>
            <a:endParaRPr lang="en-US" sz="2200" dirty="0">
              <a:solidFill>
                <a:schemeClr val="bg1"/>
              </a:solidFill>
              <a:latin typeface="Arial"/>
              <a:cs typeface="Arial"/>
            </a:endParaRPr>
          </a:p>
          <a:p>
            <a:pPr lvl="0"/>
            <a:endParaRPr lang="en-US" sz="2200" dirty="0" smtClean="0">
              <a:solidFill>
                <a:schemeClr val="bg1"/>
              </a:solidFill>
              <a:latin typeface="Arial"/>
              <a:cs typeface="Arial"/>
            </a:endParaRPr>
          </a:p>
        </p:txBody>
      </p:sp>
      <p:pic>
        <p:nvPicPr>
          <p:cNvPr id="4" name="Picture 3" descr="hastag nafsa-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9178" y="5599140"/>
            <a:ext cx="1922310" cy="1281540"/>
          </a:xfrm>
          <a:prstGeom prst="rect">
            <a:avLst/>
          </a:prstGeom>
        </p:spPr>
      </p:pic>
      <p:pic>
        <p:nvPicPr>
          <p:cNvPr id="7" name="Picture 6"/>
          <p:cNvPicPr>
            <a:picLocks noChangeAspect="1"/>
          </p:cNvPicPr>
          <p:nvPr/>
        </p:nvPicPr>
        <p:blipFill>
          <a:blip r:embed="rId4"/>
          <a:stretch>
            <a:fillRect/>
          </a:stretch>
        </p:blipFill>
        <p:spPr>
          <a:xfrm>
            <a:off x="816454" y="2169993"/>
            <a:ext cx="7846295" cy="4476466"/>
          </a:xfrm>
          <a:prstGeom prst="rect">
            <a:avLst/>
          </a:prstGeom>
        </p:spPr>
      </p:pic>
      <p:sp>
        <p:nvSpPr>
          <p:cNvPr id="8" name="Rectangle 7"/>
          <p:cNvSpPr/>
          <p:nvPr/>
        </p:nvSpPr>
        <p:spPr>
          <a:xfrm>
            <a:off x="3521122" y="6250675"/>
            <a:ext cx="409433" cy="12282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2729552" y="6373504"/>
            <a:ext cx="313899" cy="12283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3521122" y="5868537"/>
            <a:ext cx="409433" cy="10918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2729552" y="5977719"/>
            <a:ext cx="450376" cy="15012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60897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titled-8-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816454" y="714433"/>
            <a:ext cx="7688274" cy="7509748"/>
          </a:xfrm>
          <a:prstGeom prst="rect">
            <a:avLst/>
          </a:prstGeom>
          <a:noFill/>
        </p:spPr>
        <p:txBody>
          <a:bodyPr wrap="square" rtlCol="0">
            <a:spAutoFit/>
          </a:bodyPr>
          <a:lstStyle/>
          <a:p>
            <a:r>
              <a:rPr lang="en-US" sz="3000" b="1" dirty="0">
                <a:solidFill>
                  <a:prstClr val="white"/>
                </a:solidFill>
                <a:latin typeface="Arial"/>
                <a:cs typeface="Arial"/>
              </a:rPr>
              <a:t>Governmental </a:t>
            </a:r>
            <a:r>
              <a:rPr lang="en-US" sz="3000" b="1" dirty="0" smtClean="0">
                <a:solidFill>
                  <a:prstClr val="white"/>
                </a:solidFill>
                <a:latin typeface="Arial"/>
                <a:cs typeface="Arial"/>
              </a:rPr>
              <a:t>Verification System Example 2B – </a:t>
            </a:r>
            <a:r>
              <a:rPr lang="es-ES" sz="3000" b="1" dirty="0">
                <a:solidFill>
                  <a:prstClr val="white"/>
                </a:solidFill>
                <a:latin typeface="Arial"/>
                <a:cs typeface="Arial"/>
              </a:rPr>
              <a:t>Secretaría de Educación Superior, Ciencia, Tecnología e </a:t>
            </a:r>
            <a:r>
              <a:rPr lang="es-ES" sz="3000" b="1" dirty="0" smtClean="0">
                <a:solidFill>
                  <a:prstClr val="white"/>
                </a:solidFill>
                <a:latin typeface="Arial"/>
                <a:cs typeface="Arial"/>
              </a:rPr>
              <a:t>Innovación, Ecuador </a:t>
            </a:r>
          </a:p>
          <a:p>
            <a:endParaRPr lang="es-ES" sz="3000" b="1" dirty="0">
              <a:solidFill>
                <a:prstClr val="white"/>
              </a:solidFill>
              <a:latin typeface="Arial"/>
              <a:cs typeface="Arial"/>
            </a:endParaRPr>
          </a:p>
          <a:p>
            <a:r>
              <a:rPr lang="en-US" sz="2400" b="1" dirty="0" smtClean="0">
                <a:solidFill>
                  <a:prstClr val="white"/>
                </a:solidFill>
                <a:latin typeface="Arial"/>
                <a:cs typeface="Arial"/>
              </a:rPr>
              <a:t>National online verification system for post-secondary credentials is also available for Ecuador. The </a:t>
            </a:r>
            <a:r>
              <a:rPr lang="es-ES" sz="2400" b="1" dirty="0">
                <a:solidFill>
                  <a:prstClr val="white"/>
                </a:solidFill>
                <a:latin typeface="Arial"/>
                <a:cs typeface="Arial"/>
              </a:rPr>
              <a:t>Secretaría de Educación Superior, Ciencia, Tecnología e Innovación, </a:t>
            </a:r>
            <a:r>
              <a:rPr lang="es-ES" sz="2400" b="1" dirty="0" smtClean="0">
                <a:solidFill>
                  <a:prstClr val="white"/>
                </a:solidFill>
                <a:latin typeface="Arial"/>
                <a:cs typeface="Arial"/>
              </a:rPr>
              <a:t>Ecuador (</a:t>
            </a:r>
            <a:r>
              <a:rPr lang="en-US" sz="2400" b="1" dirty="0">
                <a:solidFill>
                  <a:prstClr val="white"/>
                </a:solidFill>
                <a:latin typeface="Arial"/>
                <a:cs typeface="Arial"/>
              </a:rPr>
              <a:t>Ministry of Higher Education, Science, Technology and </a:t>
            </a:r>
            <a:r>
              <a:rPr lang="en-US" sz="2400" b="1" dirty="0" smtClean="0">
                <a:solidFill>
                  <a:prstClr val="white"/>
                </a:solidFill>
                <a:latin typeface="Arial"/>
                <a:cs typeface="Arial"/>
              </a:rPr>
              <a:t>Innovation) offers the verification service. </a:t>
            </a:r>
          </a:p>
          <a:p>
            <a:endParaRPr lang="en-US" sz="2000" b="1" dirty="0">
              <a:solidFill>
                <a:prstClr val="white"/>
              </a:solidFill>
              <a:latin typeface="Arial"/>
              <a:cs typeface="Arial"/>
            </a:endParaRPr>
          </a:p>
          <a:p>
            <a:endParaRPr lang="en-US" sz="2000" b="1" dirty="0" smtClean="0">
              <a:solidFill>
                <a:prstClr val="white"/>
              </a:solidFill>
              <a:latin typeface="Arial"/>
              <a:cs typeface="Arial"/>
            </a:endParaRPr>
          </a:p>
          <a:p>
            <a:endParaRPr lang="en-US" sz="3000" b="1" dirty="0" smtClean="0">
              <a:solidFill>
                <a:prstClr val="white"/>
              </a:solidFill>
              <a:latin typeface="Arial"/>
              <a:cs typeface="Arial"/>
            </a:endParaRPr>
          </a:p>
          <a:p>
            <a:endParaRPr lang="en-US" sz="3000" b="1" dirty="0">
              <a:solidFill>
                <a:prstClr val="white"/>
              </a:solidFill>
              <a:latin typeface="Arial"/>
              <a:cs typeface="Arial"/>
            </a:endParaRPr>
          </a:p>
          <a:p>
            <a:pPr marL="342900" lvl="0" indent="-342900">
              <a:buFont typeface="Arial" panose="020B0604020202020204" pitchFamily="34" charset="0"/>
              <a:buChar char="•"/>
            </a:pPr>
            <a:endParaRPr lang="en-US" sz="2200" dirty="0" smtClean="0">
              <a:solidFill>
                <a:schemeClr val="bg1"/>
              </a:solidFill>
              <a:latin typeface="Arial"/>
              <a:cs typeface="Arial"/>
            </a:endParaRPr>
          </a:p>
          <a:p>
            <a:pPr lvl="0"/>
            <a:endParaRPr lang="en-US" sz="2200" dirty="0" smtClean="0">
              <a:solidFill>
                <a:schemeClr val="bg1"/>
              </a:solidFill>
              <a:latin typeface="Arial"/>
              <a:cs typeface="Arial"/>
            </a:endParaRPr>
          </a:p>
          <a:p>
            <a:pPr marL="342900" lvl="0" indent="-342900">
              <a:buFont typeface="Arial" panose="020B0604020202020204" pitchFamily="34" charset="0"/>
              <a:buChar char="•"/>
            </a:pPr>
            <a:endParaRPr lang="en-US" sz="2200" dirty="0">
              <a:solidFill>
                <a:schemeClr val="bg1"/>
              </a:solidFill>
              <a:latin typeface="Arial"/>
              <a:cs typeface="Arial"/>
            </a:endParaRPr>
          </a:p>
          <a:p>
            <a:pPr lvl="0"/>
            <a:endParaRPr lang="en-US" sz="2200" dirty="0" smtClean="0">
              <a:solidFill>
                <a:schemeClr val="bg1"/>
              </a:solidFill>
              <a:latin typeface="Arial"/>
              <a:cs typeface="Arial"/>
            </a:endParaRPr>
          </a:p>
        </p:txBody>
      </p:sp>
      <p:pic>
        <p:nvPicPr>
          <p:cNvPr id="4" name="Picture 3" descr="hastag nafsa-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9178" y="5599140"/>
            <a:ext cx="1922310" cy="1281540"/>
          </a:xfrm>
          <a:prstGeom prst="rect">
            <a:avLst/>
          </a:prstGeom>
        </p:spPr>
      </p:pic>
    </p:spTree>
    <p:extLst>
      <p:ext uri="{BB962C8B-B14F-4D97-AF65-F5344CB8AC3E}">
        <p14:creationId xmlns:p14="http://schemas.microsoft.com/office/powerpoint/2010/main" val="23878623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titled-8-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816454" y="714433"/>
            <a:ext cx="7688274" cy="7463582"/>
          </a:xfrm>
          <a:prstGeom prst="rect">
            <a:avLst/>
          </a:prstGeom>
          <a:noFill/>
        </p:spPr>
        <p:txBody>
          <a:bodyPr wrap="square" rtlCol="0">
            <a:spAutoFit/>
          </a:bodyPr>
          <a:lstStyle/>
          <a:p>
            <a:r>
              <a:rPr lang="en-US" sz="3000" b="1" dirty="0">
                <a:solidFill>
                  <a:prstClr val="white"/>
                </a:solidFill>
                <a:latin typeface="Arial"/>
                <a:cs typeface="Arial"/>
              </a:rPr>
              <a:t>Governmental </a:t>
            </a:r>
            <a:r>
              <a:rPr lang="en-US" sz="3000" b="1" dirty="0" smtClean="0">
                <a:solidFill>
                  <a:prstClr val="white"/>
                </a:solidFill>
                <a:latin typeface="Arial"/>
                <a:cs typeface="Arial"/>
              </a:rPr>
              <a:t>Verification System Example 2B – </a:t>
            </a:r>
            <a:r>
              <a:rPr lang="es-ES" sz="3000" b="1" dirty="0">
                <a:solidFill>
                  <a:prstClr val="white"/>
                </a:solidFill>
                <a:latin typeface="Arial"/>
                <a:cs typeface="Arial"/>
              </a:rPr>
              <a:t>Secretaría de Educación Superior, Ciencia, Tecnología e </a:t>
            </a:r>
            <a:r>
              <a:rPr lang="es-ES" sz="3000" b="1" dirty="0" smtClean="0">
                <a:solidFill>
                  <a:prstClr val="white"/>
                </a:solidFill>
                <a:latin typeface="Arial"/>
                <a:cs typeface="Arial"/>
              </a:rPr>
              <a:t>Innovación, </a:t>
            </a:r>
            <a:r>
              <a:rPr lang="es-ES" sz="3000" b="1" dirty="0">
                <a:solidFill>
                  <a:prstClr val="white"/>
                </a:solidFill>
                <a:latin typeface="Arial"/>
                <a:cs typeface="Arial"/>
              </a:rPr>
              <a:t>Ecuador (</a:t>
            </a:r>
            <a:r>
              <a:rPr lang="es-ES" sz="3000" b="1" dirty="0" err="1">
                <a:solidFill>
                  <a:prstClr val="white"/>
                </a:solidFill>
                <a:latin typeface="Arial"/>
                <a:cs typeface="Arial"/>
              </a:rPr>
              <a:t>cont’d</a:t>
            </a:r>
            <a:r>
              <a:rPr lang="es-ES" sz="3000" b="1" dirty="0">
                <a:solidFill>
                  <a:prstClr val="white"/>
                </a:solidFill>
                <a:latin typeface="Arial"/>
                <a:cs typeface="Arial"/>
              </a:rPr>
              <a:t>)</a:t>
            </a:r>
          </a:p>
          <a:p>
            <a:endParaRPr lang="es-ES" sz="3000" b="1" dirty="0">
              <a:solidFill>
                <a:prstClr val="white"/>
              </a:solidFill>
              <a:latin typeface="Arial"/>
              <a:cs typeface="Arial"/>
            </a:endParaRPr>
          </a:p>
          <a:p>
            <a:r>
              <a:rPr lang="en-US" sz="2300" b="1" dirty="0">
                <a:solidFill>
                  <a:prstClr val="white"/>
                </a:solidFill>
                <a:latin typeface="Arial"/>
                <a:cs typeface="Arial"/>
              </a:rPr>
              <a:t>Last name/identification number of the student is needed for the verification, which can be found on the </a:t>
            </a:r>
            <a:r>
              <a:rPr lang="en-US" sz="2300" b="1" dirty="0" err="1">
                <a:solidFill>
                  <a:prstClr val="white"/>
                </a:solidFill>
                <a:latin typeface="Arial"/>
                <a:cs typeface="Arial"/>
              </a:rPr>
              <a:t>Titulo</a:t>
            </a:r>
            <a:r>
              <a:rPr lang="en-US" sz="2300" b="1" dirty="0">
                <a:solidFill>
                  <a:prstClr val="white"/>
                </a:solidFill>
                <a:latin typeface="Arial"/>
                <a:cs typeface="Arial"/>
              </a:rPr>
              <a:t> (Title) certificate. The identification number can be located on the back of the </a:t>
            </a:r>
            <a:r>
              <a:rPr lang="en-US" sz="2300" b="1" dirty="0" err="1">
                <a:solidFill>
                  <a:prstClr val="white"/>
                </a:solidFill>
                <a:latin typeface="Arial"/>
                <a:cs typeface="Arial"/>
              </a:rPr>
              <a:t>Titulo</a:t>
            </a:r>
            <a:r>
              <a:rPr lang="en-US" sz="2300" b="1" dirty="0">
                <a:solidFill>
                  <a:prstClr val="white"/>
                </a:solidFill>
                <a:latin typeface="Arial"/>
                <a:cs typeface="Arial"/>
              </a:rPr>
              <a:t> </a:t>
            </a:r>
            <a:r>
              <a:rPr lang="en-US" sz="2300" b="1" dirty="0" smtClean="0">
                <a:solidFill>
                  <a:prstClr val="white"/>
                </a:solidFill>
                <a:latin typeface="Arial"/>
                <a:cs typeface="Arial"/>
              </a:rPr>
              <a:t>certificate. </a:t>
            </a:r>
          </a:p>
          <a:p>
            <a:endParaRPr lang="en-US" sz="2300" b="1" dirty="0">
              <a:solidFill>
                <a:prstClr val="white"/>
              </a:solidFill>
              <a:latin typeface="Arial"/>
              <a:cs typeface="Arial"/>
            </a:endParaRPr>
          </a:p>
          <a:p>
            <a:r>
              <a:rPr lang="es-ES" sz="2300" b="1" dirty="0">
                <a:solidFill>
                  <a:prstClr val="white"/>
                </a:solidFill>
                <a:latin typeface="Arial"/>
                <a:cs typeface="Arial"/>
                <a:hlinkClick r:id="rId3"/>
              </a:rPr>
              <a:t>Secretaría de Educación Superior, Ciencia, Tecnología e Innovación, Ecuador </a:t>
            </a:r>
            <a:r>
              <a:rPr lang="es-ES" sz="2300" b="1" dirty="0" err="1" smtClean="0">
                <a:solidFill>
                  <a:prstClr val="white"/>
                </a:solidFill>
                <a:latin typeface="Arial"/>
                <a:cs typeface="Arial"/>
                <a:hlinkClick r:id="rId3"/>
              </a:rPr>
              <a:t>Verification</a:t>
            </a:r>
            <a:r>
              <a:rPr lang="es-ES" sz="2300" b="1" dirty="0" smtClean="0">
                <a:solidFill>
                  <a:prstClr val="white"/>
                </a:solidFill>
                <a:latin typeface="Arial"/>
                <a:cs typeface="Arial"/>
                <a:hlinkClick r:id="rId3"/>
              </a:rPr>
              <a:t> page</a:t>
            </a:r>
            <a:endParaRPr lang="en-US" sz="2300" b="1" dirty="0">
              <a:solidFill>
                <a:prstClr val="white"/>
              </a:solidFill>
              <a:latin typeface="Arial"/>
              <a:cs typeface="Arial"/>
            </a:endParaRPr>
          </a:p>
          <a:p>
            <a:endParaRPr lang="en-US" sz="2000" b="1" dirty="0" smtClean="0">
              <a:solidFill>
                <a:prstClr val="white"/>
              </a:solidFill>
              <a:latin typeface="Arial"/>
              <a:cs typeface="Arial"/>
            </a:endParaRPr>
          </a:p>
          <a:p>
            <a:endParaRPr lang="en-US" sz="3000" b="1" dirty="0" smtClean="0">
              <a:solidFill>
                <a:prstClr val="white"/>
              </a:solidFill>
              <a:latin typeface="Arial"/>
              <a:cs typeface="Arial"/>
            </a:endParaRPr>
          </a:p>
          <a:p>
            <a:endParaRPr lang="en-US" sz="3000" b="1" dirty="0">
              <a:solidFill>
                <a:prstClr val="white"/>
              </a:solidFill>
              <a:latin typeface="Arial"/>
              <a:cs typeface="Arial"/>
            </a:endParaRPr>
          </a:p>
          <a:p>
            <a:pPr marL="342900" lvl="0" indent="-342900">
              <a:buFont typeface="Arial" panose="020B0604020202020204" pitchFamily="34" charset="0"/>
              <a:buChar char="•"/>
            </a:pPr>
            <a:endParaRPr lang="en-US" sz="2200" dirty="0" smtClean="0">
              <a:solidFill>
                <a:schemeClr val="bg1"/>
              </a:solidFill>
              <a:latin typeface="Arial"/>
              <a:cs typeface="Arial"/>
            </a:endParaRPr>
          </a:p>
          <a:p>
            <a:pPr lvl="0"/>
            <a:endParaRPr lang="en-US" sz="2200" dirty="0" smtClean="0">
              <a:solidFill>
                <a:schemeClr val="bg1"/>
              </a:solidFill>
              <a:latin typeface="Arial"/>
              <a:cs typeface="Arial"/>
            </a:endParaRPr>
          </a:p>
          <a:p>
            <a:pPr marL="342900" lvl="0" indent="-342900">
              <a:buFont typeface="Arial" panose="020B0604020202020204" pitchFamily="34" charset="0"/>
              <a:buChar char="•"/>
            </a:pPr>
            <a:endParaRPr lang="en-US" sz="2200" dirty="0">
              <a:solidFill>
                <a:schemeClr val="bg1"/>
              </a:solidFill>
              <a:latin typeface="Arial"/>
              <a:cs typeface="Arial"/>
            </a:endParaRPr>
          </a:p>
          <a:p>
            <a:pPr lvl="0"/>
            <a:endParaRPr lang="en-US" sz="2200" dirty="0" smtClean="0">
              <a:solidFill>
                <a:schemeClr val="bg1"/>
              </a:solidFill>
              <a:latin typeface="Arial"/>
              <a:cs typeface="Arial"/>
            </a:endParaRPr>
          </a:p>
        </p:txBody>
      </p:sp>
      <p:pic>
        <p:nvPicPr>
          <p:cNvPr id="4" name="Picture 3" descr="hastag nafsa-0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9178" y="5599140"/>
            <a:ext cx="1922310" cy="1281540"/>
          </a:xfrm>
          <a:prstGeom prst="rect">
            <a:avLst/>
          </a:prstGeom>
        </p:spPr>
      </p:pic>
    </p:spTree>
    <p:extLst>
      <p:ext uri="{BB962C8B-B14F-4D97-AF65-F5344CB8AC3E}">
        <p14:creationId xmlns:p14="http://schemas.microsoft.com/office/powerpoint/2010/main" val="36834683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titled-8-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816454" y="714433"/>
            <a:ext cx="7688274" cy="5339923"/>
          </a:xfrm>
          <a:prstGeom prst="rect">
            <a:avLst/>
          </a:prstGeom>
          <a:noFill/>
        </p:spPr>
        <p:txBody>
          <a:bodyPr wrap="square" rtlCol="0">
            <a:spAutoFit/>
          </a:bodyPr>
          <a:lstStyle/>
          <a:p>
            <a:r>
              <a:rPr lang="en-US" sz="3000" b="1" dirty="0">
                <a:solidFill>
                  <a:prstClr val="white"/>
                </a:solidFill>
                <a:latin typeface="Arial"/>
                <a:cs typeface="Arial"/>
              </a:rPr>
              <a:t>Governmental </a:t>
            </a:r>
            <a:r>
              <a:rPr lang="en-US" sz="3000" b="1" dirty="0" smtClean="0">
                <a:solidFill>
                  <a:prstClr val="white"/>
                </a:solidFill>
                <a:latin typeface="Arial"/>
                <a:cs typeface="Arial"/>
              </a:rPr>
              <a:t>Verification System Example 2B – </a:t>
            </a:r>
            <a:r>
              <a:rPr lang="es-ES" sz="3000" b="1" dirty="0">
                <a:solidFill>
                  <a:prstClr val="white"/>
                </a:solidFill>
                <a:latin typeface="Arial"/>
                <a:cs typeface="Arial"/>
              </a:rPr>
              <a:t>Secretaría de Educación Superior, Ciencia, Tecnología e </a:t>
            </a:r>
            <a:r>
              <a:rPr lang="es-ES" sz="3000" b="1" dirty="0" smtClean="0">
                <a:solidFill>
                  <a:prstClr val="white"/>
                </a:solidFill>
                <a:latin typeface="Arial"/>
                <a:cs typeface="Arial"/>
              </a:rPr>
              <a:t>Innovación, </a:t>
            </a:r>
            <a:r>
              <a:rPr lang="es-ES" sz="3000" b="1" dirty="0">
                <a:solidFill>
                  <a:prstClr val="white"/>
                </a:solidFill>
                <a:latin typeface="Arial"/>
                <a:cs typeface="Arial"/>
              </a:rPr>
              <a:t>Ecuador (</a:t>
            </a:r>
            <a:r>
              <a:rPr lang="es-ES" sz="3000" b="1" dirty="0" err="1">
                <a:solidFill>
                  <a:prstClr val="white"/>
                </a:solidFill>
                <a:latin typeface="Arial"/>
                <a:cs typeface="Arial"/>
              </a:rPr>
              <a:t>cont’d</a:t>
            </a:r>
            <a:r>
              <a:rPr lang="es-ES" sz="3000" b="1" dirty="0">
                <a:solidFill>
                  <a:prstClr val="white"/>
                </a:solidFill>
                <a:latin typeface="Arial"/>
                <a:cs typeface="Arial"/>
              </a:rPr>
              <a:t>)</a:t>
            </a:r>
          </a:p>
          <a:p>
            <a:endParaRPr lang="es-ES" sz="3000" b="1" dirty="0">
              <a:solidFill>
                <a:prstClr val="white"/>
              </a:solidFill>
              <a:latin typeface="Arial"/>
              <a:cs typeface="Arial"/>
            </a:endParaRPr>
          </a:p>
          <a:p>
            <a:endParaRPr lang="en-US" sz="2300" b="1" dirty="0">
              <a:solidFill>
                <a:prstClr val="white"/>
              </a:solidFill>
              <a:latin typeface="Arial"/>
              <a:cs typeface="Arial"/>
            </a:endParaRPr>
          </a:p>
          <a:p>
            <a:endParaRPr lang="en-US" sz="2000" b="1" dirty="0" smtClean="0">
              <a:solidFill>
                <a:prstClr val="white"/>
              </a:solidFill>
              <a:latin typeface="Arial"/>
              <a:cs typeface="Arial"/>
            </a:endParaRPr>
          </a:p>
          <a:p>
            <a:endParaRPr lang="en-US" sz="3000" b="1" dirty="0" smtClean="0">
              <a:solidFill>
                <a:prstClr val="white"/>
              </a:solidFill>
              <a:latin typeface="Arial"/>
              <a:cs typeface="Arial"/>
            </a:endParaRPr>
          </a:p>
          <a:p>
            <a:endParaRPr lang="en-US" sz="3000" b="1" dirty="0">
              <a:solidFill>
                <a:prstClr val="white"/>
              </a:solidFill>
              <a:latin typeface="Arial"/>
              <a:cs typeface="Arial"/>
            </a:endParaRPr>
          </a:p>
          <a:p>
            <a:pPr marL="342900" lvl="0" indent="-342900">
              <a:buFont typeface="Arial" panose="020B0604020202020204" pitchFamily="34" charset="0"/>
              <a:buChar char="•"/>
            </a:pPr>
            <a:endParaRPr lang="en-US" sz="2200" dirty="0" smtClean="0">
              <a:solidFill>
                <a:schemeClr val="bg1"/>
              </a:solidFill>
              <a:latin typeface="Arial"/>
              <a:cs typeface="Arial"/>
            </a:endParaRPr>
          </a:p>
          <a:p>
            <a:pPr lvl="0"/>
            <a:endParaRPr lang="en-US" sz="2200" dirty="0" smtClean="0">
              <a:solidFill>
                <a:schemeClr val="bg1"/>
              </a:solidFill>
              <a:latin typeface="Arial"/>
              <a:cs typeface="Arial"/>
            </a:endParaRPr>
          </a:p>
          <a:p>
            <a:pPr marL="342900" lvl="0" indent="-342900">
              <a:buFont typeface="Arial" panose="020B0604020202020204" pitchFamily="34" charset="0"/>
              <a:buChar char="•"/>
            </a:pPr>
            <a:endParaRPr lang="en-US" sz="2200" dirty="0">
              <a:solidFill>
                <a:schemeClr val="bg1"/>
              </a:solidFill>
              <a:latin typeface="Arial"/>
              <a:cs typeface="Arial"/>
            </a:endParaRPr>
          </a:p>
          <a:p>
            <a:pPr lvl="0"/>
            <a:endParaRPr lang="en-US" sz="2200" dirty="0" smtClean="0">
              <a:solidFill>
                <a:schemeClr val="bg1"/>
              </a:solidFill>
              <a:latin typeface="Arial"/>
              <a:cs typeface="Arial"/>
            </a:endParaRPr>
          </a:p>
        </p:txBody>
      </p:sp>
      <p:pic>
        <p:nvPicPr>
          <p:cNvPr id="4" name="Picture 3" descr="hastag nafsa-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9178" y="5599140"/>
            <a:ext cx="1922310" cy="1281540"/>
          </a:xfrm>
          <a:prstGeom prst="rect">
            <a:avLst/>
          </a:prstGeom>
        </p:spPr>
      </p:pic>
      <p:pic>
        <p:nvPicPr>
          <p:cNvPr id="5" name="Picture 4"/>
          <p:cNvPicPr>
            <a:picLocks noChangeAspect="1"/>
          </p:cNvPicPr>
          <p:nvPr/>
        </p:nvPicPr>
        <p:blipFill>
          <a:blip r:embed="rId4"/>
          <a:stretch>
            <a:fillRect/>
          </a:stretch>
        </p:blipFill>
        <p:spPr>
          <a:xfrm>
            <a:off x="816454" y="2579426"/>
            <a:ext cx="5805606" cy="4278573"/>
          </a:xfrm>
          <a:prstGeom prst="rect">
            <a:avLst/>
          </a:prstGeom>
        </p:spPr>
      </p:pic>
      <p:sp>
        <p:nvSpPr>
          <p:cNvPr id="6" name="Rectangle 5"/>
          <p:cNvSpPr/>
          <p:nvPr/>
        </p:nvSpPr>
        <p:spPr>
          <a:xfrm>
            <a:off x="2320119" y="4858603"/>
            <a:ext cx="1869744" cy="31389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81483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titled-8-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816454" y="714433"/>
            <a:ext cx="7688274" cy="4878259"/>
          </a:xfrm>
          <a:prstGeom prst="rect">
            <a:avLst/>
          </a:prstGeom>
          <a:noFill/>
        </p:spPr>
        <p:txBody>
          <a:bodyPr wrap="square" rtlCol="0">
            <a:spAutoFit/>
          </a:bodyPr>
          <a:lstStyle/>
          <a:p>
            <a:pPr lvl="0"/>
            <a:r>
              <a:rPr lang="en-US" sz="4000" b="1" dirty="0">
                <a:solidFill>
                  <a:prstClr val="white"/>
                </a:solidFill>
                <a:latin typeface="Arial"/>
                <a:cs typeface="Arial"/>
              </a:rPr>
              <a:t>Resources for Electronic Verifications</a:t>
            </a:r>
          </a:p>
          <a:p>
            <a:pPr lvl="0"/>
            <a:endParaRPr lang="en-US" sz="2000" b="1" dirty="0">
              <a:solidFill>
                <a:prstClr val="white"/>
              </a:solidFill>
              <a:latin typeface="Arial"/>
              <a:cs typeface="Arial"/>
            </a:endParaRPr>
          </a:p>
          <a:p>
            <a:pPr lvl="0"/>
            <a:r>
              <a:rPr lang="en-US" sz="3500" dirty="0">
                <a:solidFill>
                  <a:srgbClr val="FFFFFF"/>
                </a:solidFill>
                <a:latin typeface="Arial"/>
                <a:cs typeface="Arial"/>
              </a:rPr>
              <a:t>Two Types:</a:t>
            </a:r>
          </a:p>
          <a:p>
            <a:pPr lvl="0"/>
            <a:endParaRPr lang="en-US" sz="2000" dirty="0">
              <a:solidFill>
                <a:srgbClr val="FFFFFF"/>
              </a:solidFill>
              <a:latin typeface="Arial"/>
              <a:cs typeface="Arial"/>
            </a:endParaRPr>
          </a:p>
          <a:p>
            <a:pPr marL="571500" lvl="0" indent="-571500">
              <a:buFont typeface="Arial"/>
              <a:buChar char="•"/>
            </a:pPr>
            <a:r>
              <a:rPr lang="en-US" sz="2600" b="1" dirty="0">
                <a:solidFill>
                  <a:srgbClr val="FFFFFF"/>
                </a:solidFill>
                <a:latin typeface="Arial"/>
                <a:cs typeface="Arial"/>
              </a:rPr>
              <a:t>Institutional</a:t>
            </a:r>
            <a:r>
              <a:rPr lang="en-US" sz="2600" dirty="0">
                <a:solidFill>
                  <a:srgbClr val="FFFFFF"/>
                </a:solidFill>
                <a:latin typeface="Arial"/>
                <a:cs typeface="Arial"/>
              </a:rPr>
              <a:t> – In-house electronic verification systems (e.g. foreign colleges, universities)</a:t>
            </a:r>
          </a:p>
          <a:p>
            <a:pPr marL="571500" lvl="0" indent="-571500">
              <a:buFont typeface="Arial"/>
              <a:buChar char="•"/>
            </a:pPr>
            <a:r>
              <a:rPr lang="en-US" sz="2600" b="1" dirty="0">
                <a:solidFill>
                  <a:srgbClr val="FFFFFF"/>
                </a:solidFill>
                <a:latin typeface="Arial"/>
                <a:cs typeface="Arial"/>
              </a:rPr>
              <a:t>Governmental</a:t>
            </a:r>
            <a:r>
              <a:rPr lang="en-US" sz="2600" dirty="0">
                <a:solidFill>
                  <a:srgbClr val="FFFFFF"/>
                </a:solidFill>
                <a:latin typeface="Arial"/>
                <a:cs typeface="Arial"/>
              </a:rPr>
              <a:t> – electronic verification systems (e.g. national examination bodies / boards, Ministries of Education, other national education authorities)</a:t>
            </a:r>
          </a:p>
        </p:txBody>
      </p:sp>
      <p:pic>
        <p:nvPicPr>
          <p:cNvPr id="4" name="Picture 3" descr="hastag nafsa-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9178" y="5599140"/>
            <a:ext cx="1922310" cy="1281540"/>
          </a:xfrm>
          <a:prstGeom prst="rect">
            <a:avLst/>
          </a:prstGeom>
        </p:spPr>
      </p:pic>
    </p:spTree>
    <p:extLst>
      <p:ext uri="{BB962C8B-B14F-4D97-AF65-F5344CB8AC3E}">
        <p14:creationId xmlns:p14="http://schemas.microsoft.com/office/powerpoint/2010/main" val="17335952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titled-8-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816454" y="714433"/>
            <a:ext cx="7688274" cy="5339923"/>
          </a:xfrm>
          <a:prstGeom prst="rect">
            <a:avLst/>
          </a:prstGeom>
          <a:noFill/>
        </p:spPr>
        <p:txBody>
          <a:bodyPr wrap="square" rtlCol="0">
            <a:spAutoFit/>
          </a:bodyPr>
          <a:lstStyle/>
          <a:p>
            <a:r>
              <a:rPr lang="en-US" sz="3000" b="1" dirty="0">
                <a:solidFill>
                  <a:prstClr val="white"/>
                </a:solidFill>
                <a:latin typeface="Arial"/>
                <a:cs typeface="Arial"/>
              </a:rPr>
              <a:t>Governmental </a:t>
            </a:r>
            <a:r>
              <a:rPr lang="en-US" sz="3000" b="1" dirty="0" smtClean="0">
                <a:solidFill>
                  <a:prstClr val="white"/>
                </a:solidFill>
                <a:latin typeface="Arial"/>
                <a:cs typeface="Arial"/>
              </a:rPr>
              <a:t>Verification System Example 2B – </a:t>
            </a:r>
            <a:r>
              <a:rPr lang="es-ES" sz="3000" b="1" dirty="0">
                <a:solidFill>
                  <a:prstClr val="white"/>
                </a:solidFill>
                <a:latin typeface="Arial"/>
                <a:cs typeface="Arial"/>
              </a:rPr>
              <a:t>Secretaría de Educación Superior, Ciencia, Tecnología e </a:t>
            </a:r>
            <a:r>
              <a:rPr lang="es-ES" sz="3000" b="1" dirty="0" smtClean="0">
                <a:solidFill>
                  <a:prstClr val="white"/>
                </a:solidFill>
                <a:latin typeface="Arial"/>
                <a:cs typeface="Arial"/>
              </a:rPr>
              <a:t>Innovación, </a:t>
            </a:r>
            <a:r>
              <a:rPr lang="es-ES" sz="3000" b="1" dirty="0">
                <a:solidFill>
                  <a:prstClr val="white"/>
                </a:solidFill>
                <a:latin typeface="Arial"/>
                <a:cs typeface="Arial"/>
              </a:rPr>
              <a:t>Ecuador (</a:t>
            </a:r>
            <a:r>
              <a:rPr lang="es-ES" sz="3000" b="1" dirty="0" err="1">
                <a:solidFill>
                  <a:prstClr val="white"/>
                </a:solidFill>
                <a:latin typeface="Arial"/>
                <a:cs typeface="Arial"/>
              </a:rPr>
              <a:t>cont’d</a:t>
            </a:r>
            <a:r>
              <a:rPr lang="es-ES" sz="3000" b="1" dirty="0">
                <a:solidFill>
                  <a:prstClr val="white"/>
                </a:solidFill>
                <a:latin typeface="Arial"/>
                <a:cs typeface="Arial"/>
              </a:rPr>
              <a:t>)</a:t>
            </a:r>
          </a:p>
          <a:p>
            <a:endParaRPr lang="es-ES" sz="3000" b="1" dirty="0">
              <a:solidFill>
                <a:prstClr val="white"/>
              </a:solidFill>
              <a:latin typeface="Arial"/>
              <a:cs typeface="Arial"/>
            </a:endParaRPr>
          </a:p>
          <a:p>
            <a:endParaRPr lang="en-US" sz="2300" b="1" dirty="0">
              <a:solidFill>
                <a:prstClr val="white"/>
              </a:solidFill>
              <a:latin typeface="Arial"/>
              <a:cs typeface="Arial"/>
            </a:endParaRPr>
          </a:p>
          <a:p>
            <a:endParaRPr lang="en-US" sz="2000" b="1" dirty="0" smtClean="0">
              <a:solidFill>
                <a:prstClr val="white"/>
              </a:solidFill>
              <a:latin typeface="Arial"/>
              <a:cs typeface="Arial"/>
            </a:endParaRPr>
          </a:p>
          <a:p>
            <a:endParaRPr lang="en-US" sz="3000" b="1" dirty="0" smtClean="0">
              <a:solidFill>
                <a:prstClr val="white"/>
              </a:solidFill>
              <a:latin typeface="Arial"/>
              <a:cs typeface="Arial"/>
            </a:endParaRPr>
          </a:p>
          <a:p>
            <a:endParaRPr lang="en-US" sz="3000" b="1" dirty="0">
              <a:solidFill>
                <a:prstClr val="white"/>
              </a:solidFill>
              <a:latin typeface="Arial"/>
              <a:cs typeface="Arial"/>
            </a:endParaRPr>
          </a:p>
          <a:p>
            <a:pPr marL="342900" lvl="0" indent="-342900">
              <a:buFont typeface="Arial" panose="020B0604020202020204" pitchFamily="34" charset="0"/>
              <a:buChar char="•"/>
            </a:pPr>
            <a:endParaRPr lang="en-US" sz="2200" dirty="0" smtClean="0">
              <a:solidFill>
                <a:schemeClr val="bg1"/>
              </a:solidFill>
              <a:latin typeface="Arial"/>
              <a:cs typeface="Arial"/>
            </a:endParaRPr>
          </a:p>
          <a:p>
            <a:pPr lvl="0"/>
            <a:endParaRPr lang="en-US" sz="2200" dirty="0" smtClean="0">
              <a:solidFill>
                <a:schemeClr val="bg1"/>
              </a:solidFill>
              <a:latin typeface="Arial"/>
              <a:cs typeface="Arial"/>
            </a:endParaRPr>
          </a:p>
          <a:p>
            <a:pPr marL="342900" lvl="0" indent="-342900">
              <a:buFont typeface="Arial" panose="020B0604020202020204" pitchFamily="34" charset="0"/>
              <a:buChar char="•"/>
            </a:pPr>
            <a:endParaRPr lang="en-US" sz="2200" dirty="0">
              <a:solidFill>
                <a:schemeClr val="bg1"/>
              </a:solidFill>
              <a:latin typeface="Arial"/>
              <a:cs typeface="Arial"/>
            </a:endParaRPr>
          </a:p>
          <a:p>
            <a:pPr lvl="0"/>
            <a:endParaRPr lang="en-US" sz="2200" dirty="0" smtClean="0">
              <a:solidFill>
                <a:schemeClr val="bg1"/>
              </a:solidFill>
              <a:latin typeface="Arial"/>
              <a:cs typeface="Arial"/>
            </a:endParaRPr>
          </a:p>
        </p:txBody>
      </p:sp>
      <p:pic>
        <p:nvPicPr>
          <p:cNvPr id="4" name="Picture 3" descr="hastag nafsa-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9178" y="5599140"/>
            <a:ext cx="1922310" cy="1281540"/>
          </a:xfrm>
          <a:prstGeom prst="rect">
            <a:avLst/>
          </a:prstGeom>
        </p:spPr>
      </p:pic>
      <p:pic>
        <p:nvPicPr>
          <p:cNvPr id="7" name="Picture 6"/>
          <p:cNvPicPr>
            <a:picLocks noChangeAspect="1"/>
          </p:cNvPicPr>
          <p:nvPr/>
        </p:nvPicPr>
        <p:blipFill>
          <a:blip r:embed="rId4"/>
          <a:stretch>
            <a:fillRect/>
          </a:stretch>
        </p:blipFill>
        <p:spPr>
          <a:xfrm>
            <a:off x="816454" y="2625414"/>
            <a:ext cx="8013647" cy="4235646"/>
          </a:xfrm>
          <a:prstGeom prst="rect">
            <a:avLst/>
          </a:prstGeom>
        </p:spPr>
      </p:pic>
      <p:sp>
        <p:nvSpPr>
          <p:cNvPr id="9" name="Left Arrow 8"/>
          <p:cNvSpPr/>
          <p:nvPr/>
        </p:nvSpPr>
        <p:spPr>
          <a:xfrm>
            <a:off x="3455938" y="5754074"/>
            <a:ext cx="353586" cy="136478"/>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3809524" y="5721906"/>
            <a:ext cx="1255593" cy="16864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chemeClr val="tx1"/>
                </a:solidFill>
              </a:rPr>
              <a:t>Identification No</a:t>
            </a:r>
            <a:endParaRPr lang="en-US" sz="1000" b="1" dirty="0">
              <a:solidFill>
                <a:schemeClr val="tx1"/>
              </a:solidFill>
            </a:endParaRPr>
          </a:p>
        </p:txBody>
      </p:sp>
    </p:spTree>
    <p:extLst>
      <p:ext uri="{BB962C8B-B14F-4D97-AF65-F5344CB8AC3E}">
        <p14:creationId xmlns:p14="http://schemas.microsoft.com/office/powerpoint/2010/main" val="15810973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titled-8-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816454" y="714433"/>
            <a:ext cx="7688274" cy="5339923"/>
          </a:xfrm>
          <a:prstGeom prst="rect">
            <a:avLst/>
          </a:prstGeom>
          <a:noFill/>
        </p:spPr>
        <p:txBody>
          <a:bodyPr wrap="square" rtlCol="0">
            <a:spAutoFit/>
          </a:bodyPr>
          <a:lstStyle/>
          <a:p>
            <a:r>
              <a:rPr lang="en-US" sz="3000" b="1" dirty="0">
                <a:solidFill>
                  <a:prstClr val="white"/>
                </a:solidFill>
                <a:latin typeface="Arial"/>
                <a:cs typeface="Arial"/>
              </a:rPr>
              <a:t>Governmental </a:t>
            </a:r>
            <a:r>
              <a:rPr lang="en-US" sz="3000" b="1" dirty="0" smtClean="0">
                <a:solidFill>
                  <a:prstClr val="white"/>
                </a:solidFill>
                <a:latin typeface="Arial"/>
                <a:cs typeface="Arial"/>
              </a:rPr>
              <a:t>Verification System Example 2B – </a:t>
            </a:r>
            <a:r>
              <a:rPr lang="es-ES" sz="3000" b="1" dirty="0">
                <a:solidFill>
                  <a:prstClr val="white"/>
                </a:solidFill>
                <a:latin typeface="Arial"/>
                <a:cs typeface="Arial"/>
              </a:rPr>
              <a:t>Secretaría de Educación Superior, Ciencia, Tecnología e </a:t>
            </a:r>
            <a:r>
              <a:rPr lang="es-ES" sz="3000" b="1" dirty="0" smtClean="0">
                <a:solidFill>
                  <a:prstClr val="white"/>
                </a:solidFill>
                <a:latin typeface="Arial"/>
                <a:cs typeface="Arial"/>
              </a:rPr>
              <a:t>Innovación, </a:t>
            </a:r>
            <a:r>
              <a:rPr lang="es-ES" sz="3000" b="1" dirty="0">
                <a:solidFill>
                  <a:prstClr val="white"/>
                </a:solidFill>
                <a:latin typeface="Arial"/>
                <a:cs typeface="Arial"/>
              </a:rPr>
              <a:t>Ecuador (</a:t>
            </a:r>
            <a:r>
              <a:rPr lang="es-ES" sz="3000" b="1" dirty="0" err="1">
                <a:solidFill>
                  <a:prstClr val="white"/>
                </a:solidFill>
                <a:latin typeface="Arial"/>
                <a:cs typeface="Arial"/>
              </a:rPr>
              <a:t>cont’d</a:t>
            </a:r>
            <a:r>
              <a:rPr lang="es-ES" sz="3000" b="1" dirty="0">
                <a:solidFill>
                  <a:prstClr val="white"/>
                </a:solidFill>
                <a:latin typeface="Arial"/>
                <a:cs typeface="Arial"/>
              </a:rPr>
              <a:t>)</a:t>
            </a:r>
          </a:p>
          <a:p>
            <a:endParaRPr lang="es-ES" sz="3000" b="1" dirty="0">
              <a:solidFill>
                <a:prstClr val="white"/>
              </a:solidFill>
              <a:latin typeface="Arial"/>
              <a:cs typeface="Arial"/>
            </a:endParaRPr>
          </a:p>
          <a:p>
            <a:endParaRPr lang="en-US" sz="2300" b="1" dirty="0">
              <a:solidFill>
                <a:prstClr val="white"/>
              </a:solidFill>
              <a:latin typeface="Arial"/>
              <a:cs typeface="Arial"/>
            </a:endParaRPr>
          </a:p>
          <a:p>
            <a:endParaRPr lang="en-US" sz="2000" b="1" dirty="0" smtClean="0">
              <a:solidFill>
                <a:prstClr val="white"/>
              </a:solidFill>
              <a:latin typeface="Arial"/>
              <a:cs typeface="Arial"/>
            </a:endParaRPr>
          </a:p>
          <a:p>
            <a:endParaRPr lang="en-US" sz="3000" b="1" dirty="0" smtClean="0">
              <a:solidFill>
                <a:prstClr val="white"/>
              </a:solidFill>
              <a:latin typeface="Arial"/>
              <a:cs typeface="Arial"/>
            </a:endParaRPr>
          </a:p>
          <a:p>
            <a:endParaRPr lang="en-US" sz="3000" b="1" dirty="0">
              <a:solidFill>
                <a:prstClr val="white"/>
              </a:solidFill>
              <a:latin typeface="Arial"/>
              <a:cs typeface="Arial"/>
            </a:endParaRPr>
          </a:p>
          <a:p>
            <a:pPr marL="342900" lvl="0" indent="-342900">
              <a:buFont typeface="Arial" panose="020B0604020202020204" pitchFamily="34" charset="0"/>
              <a:buChar char="•"/>
            </a:pPr>
            <a:endParaRPr lang="en-US" sz="2200" dirty="0" smtClean="0">
              <a:solidFill>
                <a:schemeClr val="bg1"/>
              </a:solidFill>
              <a:latin typeface="Arial"/>
              <a:cs typeface="Arial"/>
            </a:endParaRPr>
          </a:p>
          <a:p>
            <a:pPr lvl="0"/>
            <a:endParaRPr lang="en-US" sz="2200" dirty="0" smtClean="0">
              <a:solidFill>
                <a:schemeClr val="bg1"/>
              </a:solidFill>
              <a:latin typeface="Arial"/>
              <a:cs typeface="Arial"/>
            </a:endParaRPr>
          </a:p>
          <a:p>
            <a:pPr marL="342900" lvl="0" indent="-342900">
              <a:buFont typeface="Arial" panose="020B0604020202020204" pitchFamily="34" charset="0"/>
              <a:buChar char="•"/>
            </a:pPr>
            <a:endParaRPr lang="en-US" sz="2200" dirty="0">
              <a:solidFill>
                <a:schemeClr val="bg1"/>
              </a:solidFill>
              <a:latin typeface="Arial"/>
              <a:cs typeface="Arial"/>
            </a:endParaRPr>
          </a:p>
          <a:p>
            <a:pPr lvl="0"/>
            <a:endParaRPr lang="en-US" sz="2200" dirty="0" smtClean="0">
              <a:solidFill>
                <a:schemeClr val="bg1"/>
              </a:solidFill>
              <a:latin typeface="Arial"/>
              <a:cs typeface="Arial"/>
            </a:endParaRPr>
          </a:p>
        </p:txBody>
      </p:sp>
      <p:pic>
        <p:nvPicPr>
          <p:cNvPr id="4" name="Picture 3" descr="hastag nafsa-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9178" y="5599140"/>
            <a:ext cx="1922310" cy="1281540"/>
          </a:xfrm>
          <a:prstGeom prst="rect">
            <a:avLst/>
          </a:prstGeom>
        </p:spPr>
      </p:pic>
      <p:pic>
        <p:nvPicPr>
          <p:cNvPr id="8" name="Picture 7"/>
          <p:cNvPicPr>
            <a:picLocks noChangeAspect="1"/>
          </p:cNvPicPr>
          <p:nvPr/>
        </p:nvPicPr>
        <p:blipFill>
          <a:blip r:embed="rId4"/>
          <a:stretch>
            <a:fillRect/>
          </a:stretch>
        </p:blipFill>
        <p:spPr>
          <a:xfrm>
            <a:off x="279091" y="2777814"/>
            <a:ext cx="8763000" cy="3990975"/>
          </a:xfrm>
          <a:prstGeom prst="rect">
            <a:avLst/>
          </a:prstGeom>
        </p:spPr>
      </p:pic>
      <p:sp>
        <p:nvSpPr>
          <p:cNvPr id="11" name="Rectangle 10"/>
          <p:cNvSpPr/>
          <p:nvPr/>
        </p:nvSpPr>
        <p:spPr>
          <a:xfrm>
            <a:off x="2565779" y="3534770"/>
            <a:ext cx="955343" cy="10918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21137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titled-8-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816454" y="714433"/>
            <a:ext cx="7688274" cy="9417963"/>
          </a:xfrm>
          <a:prstGeom prst="rect">
            <a:avLst/>
          </a:prstGeom>
          <a:noFill/>
        </p:spPr>
        <p:txBody>
          <a:bodyPr wrap="square" rtlCol="0">
            <a:spAutoFit/>
          </a:bodyPr>
          <a:lstStyle/>
          <a:p>
            <a:r>
              <a:rPr lang="en-US" sz="3000" b="1" dirty="0" smtClean="0">
                <a:solidFill>
                  <a:prstClr val="white"/>
                </a:solidFill>
                <a:latin typeface="Arial"/>
                <a:cs typeface="Arial"/>
              </a:rPr>
              <a:t>Special Example – </a:t>
            </a:r>
            <a:r>
              <a:rPr lang="en-US" sz="3000" b="1" dirty="0">
                <a:solidFill>
                  <a:prstClr val="white"/>
                </a:solidFill>
                <a:latin typeface="Arial"/>
                <a:cs typeface="Arial"/>
              </a:rPr>
              <a:t>University of Baghdad</a:t>
            </a:r>
            <a:endParaRPr lang="en-US" sz="3000" b="1" dirty="0" smtClean="0">
              <a:solidFill>
                <a:prstClr val="white"/>
              </a:solidFill>
              <a:latin typeface="Arial"/>
              <a:cs typeface="Arial"/>
            </a:endParaRPr>
          </a:p>
          <a:p>
            <a:endParaRPr lang="en-US" sz="3000" b="1" dirty="0">
              <a:solidFill>
                <a:prstClr val="white"/>
              </a:solidFill>
              <a:latin typeface="Arial"/>
              <a:cs typeface="Arial"/>
            </a:endParaRPr>
          </a:p>
          <a:p>
            <a:r>
              <a:rPr lang="en-US" sz="2500" b="1" dirty="0" smtClean="0">
                <a:solidFill>
                  <a:prstClr val="white"/>
                </a:solidFill>
                <a:latin typeface="Arial"/>
                <a:cs typeface="Arial"/>
              </a:rPr>
              <a:t>Online verification is not always a smooth process, sometimes a little number rounding and a creative interpretation are needed! </a:t>
            </a:r>
          </a:p>
          <a:p>
            <a:endParaRPr lang="en-US" sz="2500" b="1" dirty="0">
              <a:solidFill>
                <a:prstClr val="white"/>
              </a:solidFill>
              <a:latin typeface="Arial"/>
              <a:cs typeface="Arial"/>
            </a:endParaRPr>
          </a:p>
          <a:p>
            <a:r>
              <a:rPr lang="en-US" sz="2500" b="1" dirty="0" smtClean="0">
                <a:solidFill>
                  <a:prstClr val="white"/>
                </a:solidFill>
                <a:latin typeface="Arial"/>
                <a:cs typeface="Arial"/>
              </a:rPr>
              <a:t>Example from </a:t>
            </a:r>
            <a:r>
              <a:rPr lang="en-US" sz="2500" b="1" dirty="0">
                <a:solidFill>
                  <a:prstClr val="white"/>
                </a:solidFill>
                <a:latin typeface="Arial"/>
                <a:cs typeface="Arial"/>
              </a:rPr>
              <a:t>University of Baghdad:</a:t>
            </a:r>
            <a:endParaRPr lang="en-US" sz="2500" b="1" dirty="0" smtClean="0">
              <a:solidFill>
                <a:prstClr val="white"/>
              </a:solidFill>
              <a:latin typeface="Arial"/>
              <a:cs typeface="Arial"/>
            </a:endParaRPr>
          </a:p>
          <a:p>
            <a:endParaRPr lang="en-US" sz="2500" b="1" dirty="0">
              <a:solidFill>
                <a:prstClr val="white"/>
              </a:solidFill>
              <a:latin typeface="Arial"/>
              <a:cs typeface="Arial"/>
            </a:endParaRPr>
          </a:p>
          <a:p>
            <a:r>
              <a:rPr lang="en-US" sz="2500" b="1" dirty="0" smtClean="0">
                <a:solidFill>
                  <a:prstClr val="white"/>
                </a:solidFill>
                <a:latin typeface="Arial"/>
                <a:cs typeface="Arial"/>
              </a:rPr>
              <a:t>Student was ranked 13 out of 124 graduates in the Department of Public Administration, College of Administration and Economics Registration. Student’s final average was 76.94, as indicated on the graduation certificate/transcript </a:t>
            </a:r>
          </a:p>
          <a:p>
            <a:endParaRPr lang="en-US" sz="2500" b="1" dirty="0">
              <a:solidFill>
                <a:prstClr val="white"/>
              </a:solidFill>
              <a:latin typeface="Arial"/>
              <a:cs typeface="Arial"/>
            </a:endParaRPr>
          </a:p>
          <a:p>
            <a:endParaRPr lang="en-US" sz="2500" b="1" dirty="0" smtClean="0">
              <a:solidFill>
                <a:prstClr val="white"/>
              </a:solidFill>
              <a:latin typeface="Arial"/>
              <a:cs typeface="Arial"/>
            </a:endParaRPr>
          </a:p>
          <a:p>
            <a:r>
              <a:rPr lang="es-ES" sz="3000" b="1" dirty="0" smtClean="0">
                <a:solidFill>
                  <a:prstClr val="white"/>
                </a:solidFill>
                <a:latin typeface="Arial"/>
                <a:cs typeface="Arial"/>
              </a:rPr>
              <a:t> </a:t>
            </a:r>
            <a:endParaRPr lang="es-ES" sz="3000" b="1" dirty="0">
              <a:solidFill>
                <a:prstClr val="white"/>
              </a:solidFill>
              <a:latin typeface="Arial"/>
              <a:cs typeface="Arial"/>
            </a:endParaRPr>
          </a:p>
          <a:p>
            <a:endParaRPr lang="en-US" sz="2300" b="1" dirty="0">
              <a:solidFill>
                <a:prstClr val="white"/>
              </a:solidFill>
              <a:latin typeface="Arial"/>
              <a:cs typeface="Arial"/>
            </a:endParaRPr>
          </a:p>
          <a:p>
            <a:endParaRPr lang="en-US" sz="2000" b="1" dirty="0" smtClean="0">
              <a:solidFill>
                <a:prstClr val="white"/>
              </a:solidFill>
              <a:latin typeface="Arial"/>
              <a:cs typeface="Arial"/>
            </a:endParaRPr>
          </a:p>
          <a:p>
            <a:endParaRPr lang="en-US" sz="3000" b="1" dirty="0" smtClean="0">
              <a:solidFill>
                <a:prstClr val="white"/>
              </a:solidFill>
              <a:latin typeface="Arial"/>
              <a:cs typeface="Arial"/>
            </a:endParaRPr>
          </a:p>
          <a:p>
            <a:endParaRPr lang="en-US" sz="3000" b="1" dirty="0">
              <a:solidFill>
                <a:prstClr val="white"/>
              </a:solidFill>
              <a:latin typeface="Arial"/>
              <a:cs typeface="Arial"/>
            </a:endParaRPr>
          </a:p>
          <a:p>
            <a:pPr marL="342900" lvl="0" indent="-342900">
              <a:buFont typeface="Arial" panose="020B0604020202020204" pitchFamily="34" charset="0"/>
              <a:buChar char="•"/>
            </a:pPr>
            <a:endParaRPr lang="en-US" sz="2200" dirty="0" smtClean="0">
              <a:solidFill>
                <a:schemeClr val="bg1"/>
              </a:solidFill>
              <a:latin typeface="Arial"/>
              <a:cs typeface="Arial"/>
            </a:endParaRPr>
          </a:p>
          <a:p>
            <a:pPr lvl="0"/>
            <a:endParaRPr lang="en-US" sz="2200" dirty="0" smtClean="0">
              <a:solidFill>
                <a:schemeClr val="bg1"/>
              </a:solidFill>
              <a:latin typeface="Arial"/>
              <a:cs typeface="Arial"/>
            </a:endParaRPr>
          </a:p>
          <a:p>
            <a:pPr marL="342900" lvl="0" indent="-342900">
              <a:buFont typeface="Arial" panose="020B0604020202020204" pitchFamily="34" charset="0"/>
              <a:buChar char="•"/>
            </a:pPr>
            <a:endParaRPr lang="en-US" sz="2200" dirty="0">
              <a:solidFill>
                <a:schemeClr val="bg1"/>
              </a:solidFill>
              <a:latin typeface="Arial"/>
              <a:cs typeface="Arial"/>
            </a:endParaRPr>
          </a:p>
          <a:p>
            <a:pPr lvl="0"/>
            <a:endParaRPr lang="en-US" sz="2200" dirty="0" smtClean="0">
              <a:solidFill>
                <a:schemeClr val="bg1"/>
              </a:solidFill>
              <a:latin typeface="Arial"/>
              <a:cs typeface="Arial"/>
            </a:endParaRPr>
          </a:p>
        </p:txBody>
      </p:sp>
      <p:pic>
        <p:nvPicPr>
          <p:cNvPr id="4" name="Picture 3" descr="hastag nafsa-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9178" y="5599140"/>
            <a:ext cx="1922310" cy="1281540"/>
          </a:xfrm>
          <a:prstGeom prst="rect">
            <a:avLst/>
          </a:prstGeom>
        </p:spPr>
      </p:pic>
    </p:spTree>
    <p:extLst>
      <p:ext uri="{BB962C8B-B14F-4D97-AF65-F5344CB8AC3E}">
        <p14:creationId xmlns:p14="http://schemas.microsoft.com/office/powerpoint/2010/main" val="32726303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titled-8-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816454" y="714433"/>
            <a:ext cx="7688274" cy="7925246"/>
          </a:xfrm>
          <a:prstGeom prst="rect">
            <a:avLst/>
          </a:prstGeom>
          <a:noFill/>
        </p:spPr>
        <p:txBody>
          <a:bodyPr wrap="square" rtlCol="0">
            <a:spAutoFit/>
          </a:bodyPr>
          <a:lstStyle/>
          <a:p>
            <a:r>
              <a:rPr lang="en-US" sz="3000" b="1" dirty="0" smtClean="0">
                <a:solidFill>
                  <a:prstClr val="white"/>
                </a:solidFill>
                <a:latin typeface="Arial"/>
                <a:cs typeface="Arial"/>
              </a:rPr>
              <a:t>Special Example – </a:t>
            </a:r>
            <a:r>
              <a:rPr lang="en-US" sz="3000" b="1" dirty="0">
                <a:solidFill>
                  <a:prstClr val="white"/>
                </a:solidFill>
                <a:latin typeface="Arial"/>
                <a:cs typeface="Arial"/>
              </a:rPr>
              <a:t>University of Baghdad (cont’d)</a:t>
            </a:r>
          </a:p>
          <a:p>
            <a:endParaRPr lang="en-US" sz="3000" b="1" dirty="0" smtClean="0">
              <a:solidFill>
                <a:prstClr val="white"/>
              </a:solidFill>
              <a:latin typeface="Arial"/>
              <a:cs typeface="Arial"/>
            </a:endParaRPr>
          </a:p>
          <a:p>
            <a:r>
              <a:rPr lang="en-US" sz="2200" b="1" dirty="0" smtClean="0">
                <a:solidFill>
                  <a:prstClr val="white"/>
                </a:solidFill>
                <a:latin typeface="Arial"/>
                <a:cs typeface="Arial"/>
              </a:rPr>
              <a:t>The list of graduates from the alumni database indicates that the student who was ranked 13 in the department has a final average of 76.937, and not 76.94 as indicated on the submitted document – What should you do in this case?</a:t>
            </a:r>
          </a:p>
          <a:p>
            <a:endParaRPr lang="en-US" sz="2200" b="1" dirty="0">
              <a:solidFill>
                <a:prstClr val="white"/>
              </a:solidFill>
              <a:latin typeface="Arial"/>
              <a:cs typeface="Arial"/>
            </a:endParaRPr>
          </a:p>
          <a:p>
            <a:r>
              <a:rPr lang="en-US" sz="2200" b="1" dirty="0" smtClean="0">
                <a:solidFill>
                  <a:prstClr val="white"/>
                </a:solidFill>
                <a:latin typeface="Arial"/>
                <a:cs typeface="Arial"/>
              </a:rPr>
              <a:t>Suggestion: Verify the student’s name in Arabic and match it against the list of graduates. Round the final average from three to two decimal points</a:t>
            </a:r>
          </a:p>
          <a:p>
            <a:r>
              <a:rPr lang="es-ES" sz="3000" b="1" dirty="0" smtClean="0">
                <a:solidFill>
                  <a:prstClr val="white"/>
                </a:solidFill>
                <a:latin typeface="Arial"/>
                <a:cs typeface="Arial"/>
              </a:rPr>
              <a:t> </a:t>
            </a:r>
            <a:endParaRPr lang="es-ES" sz="3000" b="1" dirty="0">
              <a:solidFill>
                <a:prstClr val="white"/>
              </a:solidFill>
              <a:latin typeface="Arial"/>
              <a:cs typeface="Arial"/>
            </a:endParaRPr>
          </a:p>
          <a:p>
            <a:r>
              <a:rPr lang="en-US" sz="2300" b="1" dirty="0" smtClean="0">
                <a:solidFill>
                  <a:prstClr val="white"/>
                </a:solidFill>
                <a:latin typeface="Arial"/>
                <a:cs typeface="Arial"/>
                <a:hlinkClick r:id="rId3"/>
              </a:rPr>
              <a:t>University of Baghdad Verification page</a:t>
            </a:r>
            <a:endParaRPr lang="en-US" sz="2300" b="1" dirty="0">
              <a:solidFill>
                <a:prstClr val="white"/>
              </a:solidFill>
              <a:latin typeface="Arial"/>
              <a:cs typeface="Arial"/>
            </a:endParaRPr>
          </a:p>
          <a:p>
            <a:endParaRPr lang="en-US" sz="2000" b="1" dirty="0" smtClean="0">
              <a:solidFill>
                <a:prstClr val="white"/>
              </a:solidFill>
              <a:latin typeface="Arial"/>
              <a:cs typeface="Arial"/>
            </a:endParaRPr>
          </a:p>
          <a:p>
            <a:endParaRPr lang="en-US" sz="3000" b="1" dirty="0" smtClean="0">
              <a:solidFill>
                <a:prstClr val="white"/>
              </a:solidFill>
              <a:latin typeface="Arial"/>
              <a:cs typeface="Arial"/>
            </a:endParaRPr>
          </a:p>
          <a:p>
            <a:endParaRPr lang="en-US" sz="3000" b="1" dirty="0">
              <a:solidFill>
                <a:prstClr val="white"/>
              </a:solidFill>
              <a:latin typeface="Arial"/>
              <a:cs typeface="Arial"/>
            </a:endParaRPr>
          </a:p>
          <a:p>
            <a:pPr marL="342900" lvl="0" indent="-342900">
              <a:buFont typeface="Arial" panose="020B0604020202020204" pitchFamily="34" charset="0"/>
              <a:buChar char="•"/>
            </a:pPr>
            <a:endParaRPr lang="en-US" sz="2200" dirty="0" smtClean="0">
              <a:solidFill>
                <a:schemeClr val="bg1"/>
              </a:solidFill>
              <a:latin typeface="Arial"/>
              <a:cs typeface="Arial"/>
            </a:endParaRPr>
          </a:p>
          <a:p>
            <a:pPr lvl="0"/>
            <a:endParaRPr lang="en-US" sz="2200" dirty="0" smtClean="0">
              <a:solidFill>
                <a:schemeClr val="bg1"/>
              </a:solidFill>
              <a:latin typeface="Arial"/>
              <a:cs typeface="Arial"/>
            </a:endParaRPr>
          </a:p>
          <a:p>
            <a:pPr marL="342900" lvl="0" indent="-342900">
              <a:buFont typeface="Arial" panose="020B0604020202020204" pitchFamily="34" charset="0"/>
              <a:buChar char="•"/>
            </a:pPr>
            <a:endParaRPr lang="en-US" sz="2200" dirty="0">
              <a:solidFill>
                <a:schemeClr val="bg1"/>
              </a:solidFill>
              <a:latin typeface="Arial"/>
              <a:cs typeface="Arial"/>
            </a:endParaRPr>
          </a:p>
          <a:p>
            <a:pPr lvl="0"/>
            <a:endParaRPr lang="en-US" sz="2200" dirty="0" smtClean="0">
              <a:solidFill>
                <a:schemeClr val="bg1"/>
              </a:solidFill>
              <a:latin typeface="Arial"/>
              <a:cs typeface="Arial"/>
            </a:endParaRPr>
          </a:p>
        </p:txBody>
      </p:sp>
      <p:pic>
        <p:nvPicPr>
          <p:cNvPr id="4" name="Picture 3" descr="hastag nafsa-0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9178" y="5599140"/>
            <a:ext cx="1922310" cy="1281540"/>
          </a:xfrm>
          <a:prstGeom prst="rect">
            <a:avLst/>
          </a:prstGeom>
        </p:spPr>
      </p:pic>
    </p:spTree>
    <p:extLst>
      <p:ext uri="{BB962C8B-B14F-4D97-AF65-F5344CB8AC3E}">
        <p14:creationId xmlns:p14="http://schemas.microsoft.com/office/powerpoint/2010/main" val="31005085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titled-8-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816454" y="714433"/>
            <a:ext cx="7688274" cy="6032421"/>
          </a:xfrm>
          <a:prstGeom prst="rect">
            <a:avLst/>
          </a:prstGeom>
          <a:noFill/>
        </p:spPr>
        <p:txBody>
          <a:bodyPr wrap="square" rtlCol="0">
            <a:spAutoFit/>
          </a:bodyPr>
          <a:lstStyle/>
          <a:p>
            <a:r>
              <a:rPr lang="en-US" sz="3000" b="1" dirty="0" smtClean="0">
                <a:solidFill>
                  <a:prstClr val="white"/>
                </a:solidFill>
                <a:latin typeface="Arial"/>
                <a:cs typeface="Arial"/>
              </a:rPr>
              <a:t>Special Example – </a:t>
            </a:r>
            <a:r>
              <a:rPr lang="en-US" sz="3000" b="1" dirty="0">
                <a:solidFill>
                  <a:prstClr val="white"/>
                </a:solidFill>
                <a:latin typeface="Arial"/>
                <a:cs typeface="Arial"/>
              </a:rPr>
              <a:t>University of Baghdad (cont’d)</a:t>
            </a:r>
          </a:p>
          <a:p>
            <a:endParaRPr lang="en-US" sz="3000" b="1" dirty="0" smtClean="0">
              <a:solidFill>
                <a:prstClr val="white"/>
              </a:solidFill>
              <a:latin typeface="Arial"/>
              <a:cs typeface="Arial"/>
            </a:endParaRPr>
          </a:p>
          <a:p>
            <a:endParaRPr lang="en-US" sz="2500" b="1" dirty="0">
              <a:solidFill>
                <a:prstClr val="white"/>
              </a:solidFill>
              <a:latin typeface="Arial"/>
              <a:cs typeface="Arial"/>
            </a:endParaRPr>
          </a:p>
          <a:p>
            <a:endParaRPr lang="en-US" sz="2500" b="1" dirty="0">
              <a:solidFill>
                <a:prstClr val="white"/>
              </a:solidFill>
              <a:latin typeface="Arial"/>
              <a:cs typeface="Arial"/>
            </a:endParaRPr>
          </a:p>
          <a:p>
            <a:endParaRPr lang="en-US" sz="2500" b="1" dirty="0" smtClean="0">
              <a:solidFill>
                <a:prstClr val="white"/>
              </a:solidFill>
              <a:latin typeface="Arial"/>
              <a:cs typeface="Arial"/>
            </a:endParaRPr>
          </a:p>
          <a:p>
            <a:r>
              <a:rPr lang="es-ES" sz="3000" b="1" dirty="0" smtClean="0">
                <a:solidFill>
                  <a:prstClr val="white"/>
                </a:solidFill>
                <a:latin typeface="Arial"/>
                <a:cs typeface="Arial"/>
              </a:rPr>
              <a:t> </a:t>
            </a:r>
            <a:endParaRPr lang="es-ES" sz="3000" b="1" dirty="0">
              <a:solidFill>
                <a:prstClr val="white"/>
              </a:solidFill>
              <a:latin typeface="Arial"/>
              <a:cs typeface="Arial"/>
            </a:endParaRPr>
          </a:p>
          <a:p>
            <a:endParaRPr lang="en-US" sz="2300" b="1" dirty="0">
              <a:solidFill>
                <a:prstClr val="white"/>
              </a:solidFill>
              <a:latin typeface="Arial"/>
              <a:cs typeface="Arial"/>
            </a:endParaRPr>
          </a:p>
          <a:p>
            <a:endParaRPr lang="en-US" sz="2000" b="1" dirty="0" smtClean="0">
              <a:solidFill>
                <a:prstClr val="white"/>
              </a:solidFill>
              <a:latin typeface="Arial"/>
              <a:cs typeface="Arial"/>
            </a:endParaRPr>
          </a:p>
          <a:p>
            <a:endParaRPr lang="en-US" sz="3000" b="1" dirty="0" smtClean="0">
              <a:solidFill>
                <a:prstClr val="white"/>
              </a:solidFill>
              <a:latin typeface="Arial"/>
              <a:cs typeface="Arial"/>
            </a:endParaRPr>
          </a:p>
          <a:p>
            <a:endParaRPr lang="en-US" sz="3000" b="1" dirty="0">
              <a:solidFill>
                <a:prstClr val="white"/>
              </a:solidFill>
              <a:latin typeface="Arial"/>
              <a:cs typeface="Arial"/>
            </a:endParaRPr>
          </a:p>
          <a:p>
            <a:pPr marL="342900" lvl="0" indent="-342900">
              <a:buFont typeface="Arial" panose="020B0604020202020204" pitchFamily="34" charset="0"/>
              <a:buChar char="•"/>
            </a:pPr>
            <a:endParaRPr lang="en-US" sz="2200" dirty="0" smtClean="0">
              <a:solidFill>
                <a:schemeClr val="bg1"/>
              </a:solidFill>
              <a:latin typeface="Arial"/>
              <a:cs typeface="Arial"/>
            </a:endParaRPr>
          </a:p>
          <a:p>
            <a:pPr lvl="0"/>
            <a:endParaRPr lang="en-US" sz="2200" dirty="0" smtClean="0">
              <a:solidFill>
                <a:schemeClr val="bg1"/>
              </a:solidFill>
              <a:latin typeface="Arial"/>
              <a:cs typeface="Arial"/>
            </a:endParaRPr>
          </a:p>
          <a:p>
            <a:pPr marL="342900" lvl="0" indent="-342900">
              <a:buFont typeface="Arial" panose="020B0604020202020204" pitchFamily="34" charset="0"/>
              <a:buChar char="•"/>
            </a:pPr>
            <a:endParaRPr lang="en-US" sz="2200" dirty="0">
              <a:solidFill>
                <a:schemeClr val="bg1"/>
              </a:solidFill>
              <a:latin typeface="Arial"/>
              <a:cs typeface="Arial"/>
            </a:endParaRPr>
          </a:p>
          <a:p>
            <a:pPr lvl="0"/>
            <a:endParaRPr lang="en-US" sz="2200" dirty="0" smtClean="0">
              <a:solidFill>
                <a:schemeClr val="bg1"/>
              </a:solidFill>
              <a:latin typeface="Arial"/>
              <a:cs typeface="Arial"/>
            </a:endParaRPr>
          </a:p>
        </p:txBody>
      </p:sp>
      <p:pic>
        <p:nvPicPr>
          <p:cNvPr id="4" name="Picture 3" descr="hastag nafsa-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9178" y="5599140"/>
            <a:ext cx="1922310" cy="1281540"/>
          </a:xfrm>
          <a:prstGeom prst="rect">
            <a:avLst/>
          </a:prstGeom>
        </p:spPr>
      </p:pic>
      <p:pic>
        <p:nvPicPr>
          <p:cNvPr id="5" name="Picture 4"/>
          <p:cNvPicPr>
            <a:picLocks noChangeAspect="1"/>
          </p:cNvPicPr>
          <p:nvPr/>
        </p:nvPicPr>
        <p:blipFill>
          <a:blip r:embed="rId4"/>
          <a:stretch>
            <a:fillRect/>
          </a:stretch>
        </p:blipFill>
        <p:spPr>
          <a:xfrm>
            <a:off x="2344003" y="1446508"/>
            <a:ext cx="5485438" cy="5434172"/>
          </a:xfrm>
          <a:prstGeom prst="rect">
            <a:avLst/>
          </a:prstGeom>
        </p:spPr>
      </p:pic>
      <p:sp>
        <p:nvSpPr>
          <p:cNvPr id="6" name="Rectangle 5"/>
          <p:cNvSpPr/>
          <p:nvPr/>
        </p:nvSpPr>
        <p:spPr>
          <a:xfrm>
            <a:off x="3807725" y="1774210"/>
            <a:ext cx="2292824" cy="10918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73310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titled-8-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816454" y="714433"/>
            <a:ext cx="7688274" cy="4647426"/>
          </a:xfrm>
          <a:prstGeom prst="rect">
            <a:avLst/>
          </a:prstGeom>
          <a:noFill/>
        </p:spPr>
        <p:txBody>
          <a:bodyPr wrap="square" rtlCol="0">
            <a:spAutoFit/>
          </a:bodyPr>
          <a:lstStyle/>
          <a:p>
            <a:endParaRPr lang="en-US" sz="2500" b="1" dirty="0">
              <a:solidFill>
                <a:prstClr val="white"/>
              </a:solidFill>
              <a:latin typeface="Arial"/>
              <a:cs typeface="Arial"/>
            </a:endParaRPr>
          </a:p>
          <a:p>
            <a:endParaRPr lang="en-US" sz="2500" b="1" dirty="0">
              <a:solidFill>
                <a:prstClr val="white"/>
              </a:solidFill>
              <a:latin typeface="Arial"/>
              <a:cs typeface="Arial"/>
            </a:endParaRPr>
          </a:p>
          <a:p>
            <a:endParaRPr lang="en-US" sz="2500" b="1" dirty="0" smtClean="0">
              <a:solidFill>
                <a:prstClr val="white"/>
              </a:solidFill>
              <a:latin typeface="Arial"/>
              <a:cs typeface="Arial"/>
            </a:endParaRPr>
          </a:p>
          <a:p>
            <a:r>
              <a:rPr lang="es-ES" sz="3000" b="1" dirty="0" smtClean="0">
                <a:solidFill>
                  <a:prstClr val="white"/>
                </a:solidFill>
                <a:latin typeface="Arial"/>
                <a:cs typeface="Arial"/>
              </a:rPr>
              <a:t> </a:t>
            </a:r>
            <a:endParaRPr lang="es-ES" sz="3000" b="1" dirty="0">
              <a:solidFill>
                <a:prstClr val="white"/>
              </a:solidFill>
              <a:latin typeface="Arial"/>
              <a:cs typeface="Arial"/>
            </a:endParaRPr>
          </a:p>
          <a:p>
            <a:endParaRPr lang="en-US" sz="2300" b="1" dirty="0">
              <a:solidFill>
                <a:prstClr val="white"/>
              </a:solidFill>
              <a:latin typeface="Arial"/>
              <a:cs typeface="Arial"/>
            </a:endParaRPr>
          </a:p>
          <a:p>
            <a:endParaRPr lang="en-US" sz="2000" b="1" dirty="0" smtClean="0">
              <a:solidFill>
                <a:prstClr val="white"/>
              </a:solidFill>
              <a:latin typeface="Arial"/>
              <a:cs typeface="Arial"/>
            </a:endParaRPr>
          </a:p>
          <a:p>
            <a:endParaRPr lang="en-US" sz="3000" b="1" dirty="0" smtClean="0">
              <a:solidFill>
                <a:prstClr val="white"/>
              </a:solidFill>
              <a:latin typeface="Arial"/>
              <a:cs typeface="Arial"/>
            </a:endParaRPr>
          </a:p>
          <a:p>
            <a:endParaRPr lang="en-US" sz="3000" b="1" dirty="0">
              <a:solidFill>
                <a:prstClr val="white"/>
              </a:solidFill>
              <a:latin typeface="Arial"/>
              <a:cs typeface="Arial"/>
            </a:endParaRPr>
          </a:p>
          <a:p>
            <a:pPr marL="342900" lvl="0" indent="-342900">
              <a:buFont typeface="Arial" panose="020B0604020202020204" pitchFamily="34" charset="0"/>
              <a:buChar char="•"/>
            </a:pPr>
            <a:endParaRPr lang="en-US" sz="2200" dirty="0" smtClean="0">
              <a:solidFill>
                <a:schemeClr val="bg1"/>
              </a:solidFill>
              <a:latin typeface="Arial"/>
              <a:cs typeface="Arial"/>
            </a:endParaRPr>
          </a:p>
          <a:p>
            <a:pPr lvl="0"/>
            <a:endParaRPr lang="en-US" sz="2200" dirty="0" smtClean="0">
              <a:solidFill>
                <a:schemeClr val="bg1"/>
              </a:solidFill>
              <a:latin typeface="Arial"/>
              <a:cs typeface="Arial"/>
            </a:endParaRPr>
          </a:p>
          <a:p>
            <a:pPr marL="342900" lvl="0" indent="-342900">
              <a:buFont typeface="Arial" panose="020B0604020202020204" pitchFamily="34" charset="0"/>
              <a:buChar char="•"/>
            </a:pPr>
            <a:endParaRPr lang="en-US" sz="2200" dirty="0">
              <a:solidFill>
                <a:schemeClr val="bg1"/>
              </a:solidFill>
              <a:latin typeface="Arial"/>
              <a:cs typeface="Arial"/>
            </a:endParaRPr>
          </a:p>
          <a:p>
            <a:pPr lvl="0"/>
            <a:endParaRPr lang="en-US" sz="2200" dirty="0" smtClean="0">
              <a:solidFill>
                <a:schemeClr val="bg1"/>
              </a:solidFill>
              <a:latin typeface="Arial"/>
              <a:cs typeface="Arial"/>
            </a:endParaRPr>
          </a:p>
        </p:txBody>
      </p:sp>
      <p:pic>
        <p:nvPicPr>
          <p:cNvPr id="4" name="Picture 3" descr="hastag nafsa-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9178" y="5599140"/>
            <a:ext cx="1922310" cy="1281540"/>
          </a:xfrm>
          <a:prstGeom prst="rect">
            <a:avLst/>
          </a:prstGeom>
        </p:spPr>
      </p:pic>
      <p:pic>
        <p:nvPicPr>
          <p:cNvPr id="6" name="Picture 5"/>
          <p:cNvPicPr>
            <a:picLocks noChangeAspect="1"/>
          </p:cNvPicPr>
          <p:nvPr/>
        </p:nvPicPr>
        <p:blipFill>
          <a:blip r:embed="rId4"/>
          <a:stretch>
            <a:fillRect/>
          </a:stretch>
        </p:blipFill>
        <p:spPr>
          <a:xfrm>
            <a:off x="676464" y="409208"/>
            <a:ext cx="6535478" cy="6230652"/>
          </a:xfrm>
          <a:prstGeom prst="rect">
            <a:avLst/>
          </a:prstGeom>
        </p:spPr>
      </p:pic>
      <p:sp>
        <p:nvSpPr>
          <p:cNvPr id="7" name="Rectangle 6"/>
          <p:cNvSpPr/>
          <p:nvPr/>
        </p:nvSpPr>
        <p:spPr>
          <a:xfrm>
            <a:off x="4353636" y="1009934"/>
            <a:ext cx="1924334" cy="17742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80620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titled-8-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816454" y="714433"/>
            <a:ext cx="7688274" cy="4647426"/>
          </a:xfrm>
          <a:prstGeom prst="rect">
            <a:avLst/>
          </a:prstGeom>
          <a:noFill/>
        </p:spPr>
        <p:txBody>
          <a:bodyPr wrap="square" rtlCol="0">
            <a:spAutoFit/>
          </a:bodyPr>
          <a:lstStyle/>
          <a:p>
            <a:endParaRPr lang="en-US" sz="2500" b="1" dirty="0">
              <a:solidFill>
                <a:prstClr val="white"/>
              </a:solidFill>
              <a:latin typeface="Arial"/>
              <a:cs typeface="Arial"/>
            </a:endParaRPr>
          </a:p>
          <a:p>
            <a:endParaRPr lang="en-US" sz="2500" b="1" dirty="0">
              <a:solidFill>
                <a:prstClr val="white"/>
              </a:solidFill>
              <a:latin typeface="Arial"/>
              <a:cs typeface="Arial"/>
            </a:endParaRPr>
          </a:p>
          <a:p>
            <a:endParaRPr lang="en-US" sz="2500" b="1" dirty="0" smtClean="0">
              <a:solidFill>
                <a:prstClr val="white"/>
              </a:solidFill>
              <a:latin typeface="Arial"/>
              <a:cs typeface="Arial"/>
            </a:endParaRPr>
          </a:p>
          <a:p>
            <a:r>
              <a:rPr lang="es-ES" sz="3000" b="1" dirty="0" smtClean="0">
                <a:solidFill>
                  <a:prstClr val="white"/>
                </a:solidFill>
                <a:latin typeface="Arial"/>
                <a:cs typeface="Arial"/>
              </a:rPr>
              <a:t> </a:t>
            </a:r>
            <a:endParaRPr lang="es-ES" sz="3000" b="1" dirty="0">
              <a:solidFill>
                <a:prstClr val="white"/>
              </a:solidFill>
              <a:latin typeface="Arial"/>
              <a:cs typeface="Arial"/>
            </a:endParaRPr>
          </a:p>
          <a:p>
            <a:endParaRPr lang="en-US" sz="2300" b="1" dirty="0">
              <a:solidFill>
                <a:prstClr val="white"/>
              </a:solidFill>
              <a:latin typeface="Arial"/>
              <a:cs typeface="Arial"/>
            </a:endParaRPr>
          </a:p>
          <a:p>
            <a:endParaRPr lang="en-US" sz="2000" b="1" dirty="0" smtClean="0">
              <a:solidFill>
                <a:prstClr val="white"/>
              </a:solidFill>
              <a:latin typeface="Arial"/>
              <a:cs typeface="Arial"/>
            </a:endParaRPr>
          </a:p>
          <a:p>
            <a:endParaRPr lang="en-US" sz="3000" b="1" dirty="0" smtClean="0">
              <a:solidFill>
                <a:prstClr val="white"/>
              </a:solidFill>
              <a:latin typeface="Arial"/>
              <a:cs typeface="Arial"/>
            </a:endParaRPr>
          </a:p>
          <a:p>
            <a:endParaRPr lang="en-US" sz="3000" b="1" dirty="0">
              <a:solidFill>
                <a:prstClr val="white"/>
              </a:solidFill>
              <a:latin typeface="Arial"/>
              <a:cs typeface="Arial"/>
            </a:endParaRPr>
          </a:p>
          <a:p>
            <a:pPr marL="342900" lvl="0" indent="-342900">
              <a:buFont typeface="Arial" panose="020B0604020202020204" pitchFamily="34" charset="0"/>
              <a:buChar char="•"/>
            </a:pPr>
            <a:endParaRPr lang="en-US" sz="2200" dirty="0" smtClean="0">
              <a:solidFill>
                <a:schemeClr val="bg1"/>
              </a:solidFill>
              <a:latin typeface="Arial"/>
              <a:cs typeface="Arial"/>
            </a:endParaRPr>
          </a:p>
          <a:p>
            <a:pPr lvl="0"/>
            <a:endParaRPr lang="en-US" sz="2200" dirty="0" smtClean="0">
              <a:solidFill>
                <a:schemeClr val="bg1"/>
              </a:solidFill>
              <a:latin typeface="Arial"/>
              <a:cs typeface="Arial"/>
            </a:endParaRPr>
          </a:p>
          <a:p>
            <a:pPr marL="342900" lvl="0" indent="-342900">
              <a:buFont typeface="Arial" panose="020B0604020202020204" pitchFamily="34" charset="0"/>
              <a:buChar char="•"/>
            </a:pPr>
            <a:endParaRPr lang="en-US" sz="2200" dirty="0">
              <a:solidFill>
                <a:schemeClr val="bg1"/>
              </a:solidFill>
              <a:latin typeface="Arial"/>
              <a:cs typeface="Arial"/>
            </a:endParaRPr>
          </a:p>
          <a:p>
            <a:pPr lvl="0"/>
            <a:endParaRPr lang="en-US" sz="2200" dirty="0" smtClean="0">
              <a:solidFill>
                <a:schemeClr val="bg1"/>
              </a:solidFill>
              <a:latin typeface="Arial"/>
              <a:cs typeface="Arial"/>
            </a:endParaRPr>
          </a:p>
        </p:txBody>
      </p:sp>
      <p:pic>
        <p:nvPicPr>
          <p:cNvPr id="4" name="Picture 3" descr="hastag nafsa-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9178" y="5599140"/>
            <a:ext cx="1922310" cy="1281540"/>
          </a:xfrm>
          <a:prstGeom prst="rect">
            <a:avLst/>
          </a:prstGeom>
        </p:spPr>
      </p:pic>
      <p:sp>
        <p:nvSpPr>
          <p:cNvPr id="5" name="AutoShape 2" descr="https://foreigncredits.s3.amazonaws.com/Letters/Alhasan_Iqbal_10_149995.PNG?AWSAccessKeyId=AKIAJZE6QM35ME3HCAZQ&amp;Expires=1445892358&amp;Signature=58aM1D7ICnctl%2BmDrzAa1010L5w%3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a:blip r:embed="rId4"/>
          <a:stretch>
            <a:fillRect/>
          </a:stretch>
        </p:blipFill>
        <p:spPr>
          <a:xfrm>
            <a:off x="0" y="874771"/>
            <a:ext cx="9148602" cy="4262384"/>
          </a:xfrm>
          <a:prstGeom prst="rect">
            <a:avLst/>
          </a:prstGeom>
        </p:spPr>
      </p:pic>
      <p:sp>
        <p:nvSpPr>
          <p:cNvPr id="9" name="AutoShape 4" descr="https://foreigncredits.s3.amazonaws.com/Letters/Alhasan_Iqbal_10_149995.PNG?AWSAccessKeyId=AKIAJZE6QM35ME3HCAZQ&amp;Expires=1445892358&amp;Signature=58aM1D7ICnctl%2BmDrzAa1010L5w%3D"/>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9"/>
          <p:cNvSpPr/>
          <p:nvPr/>
        </p:nvSpPr>
        <p:spPr>
          <a:xfrm>
            <a:off x="4585648" y="4872251"/>
            <a:ext cx="1405719" cy="26490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66046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titled-8-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descr="hastag nafsa-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9178" y="5599140"/>
            <a:ext cx="1922310" cy="1281540"/>
          </a:xfrm>
          <a:prstGeom prst="rect">
            <a:avLst/>
          </a:prstGeom>
        </p:spPr>
      </p:pic>
      <p:sp>
        <p:nvSpPr>
          <p:cNvPr id="5" name="Title 4"/>
          <p:cNvSpPr>
            <a:spLocks noGrp="1"/>
          </p:cNvSpPr>
          <p:nvPr>
            <p:ph type="title"/>
          </p:nvPr>
        </p:nvSpPr>
        <p:spPr/>
        <p:txBody>
          <a:bodyPr>
            <a:normAutofit fontScale="90000"/>
          </a:bodyPr>
          <a:lstStyle/>
          <a:p>
            <a:r>
              <a:rPr lang="en-US" dirty="0" smtClean="0">
                <a:solidFill>
                  <a:schemeClr val="bg1"/>
                </a:solidFill>
              </a:rPr>
              <a:t>Why use electronic verification in International Admissions?</a:t>
            </a:r>
            <a:endParaRPr lang="en-US" dirty="0">
              <a:solidFill>
                <a:schemeClr val="bg1"/>
              </a:solidFill>
            </a:endParaRPr>
          </a:p>
        </p:txBody>
      </p:sp>
      <p:sp>
        <p:nvSpPr>
          <p:cNvPr id="6" name="Content Placeholder 5"/>
          <p:cNvSpPr>
            <a:spLocks noGrp="1"/>
          </p:cNvSpPr>
          <p:nvPr>
            <p:ph idx="1"/>
          </p:nvPr>
        </p:nvSpPr>
        <p:spPr/>
        <p:txBody>
          <a:bodyPr>
            <a:normAutofit/>
          </a:bodyPr>
          <a:lstStyle/>
          <a:p>
            <a:r>
              <a:rPr lang="en-US" dirty="0" smtClean="0">
                <a:solidFill>
                  <a:schemeClr val="bg1"/>
                </a:solidFill>
              </a:rPr>
              <a:t>Admit based on unofficial docs uploaded by students, then require officials upon arrival (hold is placed on 2</a:t>
            </a:r>
            <a:r>
              <a:rPr lang="en-US" baseline="30000" dirty="0" smtClean="0">
                <a:solidFill>
                  <a:schemeClr val="bg1"/>
                </a:solidFill>
              </a:rPr>
              <a:t>nd</a:t>
            </a:r>
            <a:r>
              <a:rPr lang="en-US" dirty="0" smtClean="0">
                <a:solidFill>
                  <a:schemeClr val="bg1"/>
                </a:solidFill>
              </a:rPr>
              <a:t> semester enrollment)</a:t>
            </a:r>
          </a:p>
          <a:p>
            <a:pPr lvl="1"/>
            <a:r>
              <a:rPr lang="en-US" dirty="0" smtClean="0">
                <a:solidFill>
                  <a:schemeClr val="bg1"/>
                </a:solidFill>
              </a:rPr>
              <a:t>Verifying documents would eliminate the need to request additional official documents</a:t>
            </a:r>
          </a:p>
          <a:p>
            <a:r>
              <a:rPr lang="en-US" dirty="0" smtClean="0">
                <a:solidFill>
                  <a:schemeClr val="bg1"/>
                </a:solidFill>
              </a:rPr>
              <a:t>Currently we only verify a few kinds of docs on a regular basis (WAEC, for example), and suspicious-looking documents </a:t>
            </a:r>
          </a:p>
          <a:p>
            <a:pPr marL="0" indent="0">
              <a:buNone/>
            </a:pPr>
            <a:endParaRPr lang="en-US" dirty="0">
              <a:solidFill>
                <a:schemeClr val="bg1"/>
              </a:solidFill>
            </a:endParaRPr>
          </a:p>
        </p:txBody>
      </p:sp>
    </p:spTree>
    <p:extLst>
      <p:ext uri="{BB962C8B-B14F-4D97-AF65-F5344CB8AC3E}">
        <p14:creationId xmlns:p14="http://schemas.microsoft.com/office/powerpoint/2010/main" val="18136596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titled-8-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descr="hastag nafsa-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9178" y="5599140"/>
            <a:ext cx="1922310" cy="1281540"/>
          </a:xfrm>
          <a:prstGeom prst="rect">
            <a:avLst/>
          </a:prstGeom>
        </p:spPr>
      </p:pic>
      <p:sp>
        <p:nvSpPr>
          <p:cNvPr id="5" name="Title 4"/>
          <p:cNvSpPr>
            <a:spLocks noGrp="1"/>
          </p:cNvSpPr>
          <p:nvPr>
            <p:ph type="title"/>
          </p:nvPr>
        </p:nvSpPr>
        <p:spPr/>
        <p:txBody>
          <a:bodyPr>
            <a:normAutofit fontScale="90000"/>
          </a:bodyPr>
          <a:lstStyle/>
          <a:p>
            <a:r>
              <a:rPr lang="en-US" dirty="0" smtClean="0">
                <a:solidFill>
                  <a:schemeClr val="bg1"/>
                </a:solidFill>
              </a:rPr>
              <a:t>Should we implement a new policy/practice?</a:t>
            </a:r>
            <a:endParaRPr lang="en-US" dirty="0">
              <a:solidFill>
                <a:schemeClr val="bg1"/>
              </a:solidFill>
            </a:endParaRPr>
          </a:p>
        </p:txBody>
      </p:sp>
      <p:sp>
        <p:nvSpPr>
          <p:cNvPr id="3" name="Text Placeholder 2"/>
          <p:cNvSpPr>
            <a:spLocks noGrp="1"/>
          </p:cNvSpPr>
          <p:nvPr>
            <p:ph type="body" idx="1"/>
          </p:nvPr>
        </p:nvSpPr>
        <p:spPr/>
        <p:txBody>
          <a:bodyPr>
            <a:noAutofit/>
          </a:bodyPr>
          <a:lstStyle/>
          <a:p>
            <a:r>
              <a:rPr lang="en-US" sz="3600" dirty="0" smtClean="0">
                <a:solidFill>
                  <a:schemeClr val="bg1"/>
                </a:solidFill>
              </a:rPr>
              <a:t>Pros</a:t>
            </a:r>
            <a:endParaRPr lang="en-US" sz="3600" dirty="0">
              <a:solidFill>
                <a:schemeClr val="bg1"/>
              </a:solidFill>
            </a:endParaRPr>
          </a:p>
        </p:txBody>
      </p:sp>
      <p:sp>
        <p:nvSpPr>
          <p:cNvPr id="7" name="Content Placeholder 6"/>
          <p:cNvSpPr>
            <a:spLocks noGrp="1"/>
          </p:cNvSpPr>
          <p:nvPr>
            <p:ph sz="half" idx="2"/>
          </p:nvPr>
        </p:nvSpPr>
        <p:spPr/>
        <p:txBody>
          <a:bodyPr>
            <a:normAutofit fontScale="92500" lnSpcReduction="10000"/>
          </a:bodyPr>
          <a:lstStyle/>
          <a:p>
            <a:r>
              <a:rPr lang="en-US" sz="2800" dirty="0" smtClean="0">
                <a:solidFill>
                  <a:schemeClr val="bg1"/>
                </a:solidFill>
              </a:rPr>
              <a:t>Admission process is easier for students</a:t>
            </a:r>
          </a:p>
          <a:p>
            <a:r>
              <a:rPr lang="en-US" sz="2800" dirty="0" smtClean="0">
                <a:solidFill>
                  <a:schemeClr val="bg1"/>
                </a:solidFill>
              </a:rPr>
              <a:t>Less holds/verification of hard copies after admission</a:t>
            </a:r>
          </a:p>
          <a:p>
            <a:r>
              <a:rPr lang="en-US" sz="2800" dirty="0" smtClean="0">
                <a:solidFill>
                  <a:schemeClr val="bg1"/>
                </a:solidFill>
              </a:rPr>
              <a:t>More likely to catch fraudulent documents</a:t>
            </a:r>
          </a:p>
          <a:p>
            <a:r>
              <a:rPr lang="en-US" sz="2800" b="1" i="1" dirty="0" smtClean="0">
                <a:solidFill>
                  <a:schemeClr val="bg1"/>
                </a:solidFill>
              </a:rPr>
              <a:t>More practical for us then other kinds of verification</a:t>
            </a:r>
          </a:p>
          <a:p>
            <a:endParaRPr lang="en-US" dirty="0" smtClean="0">
              <a:solidFill>
                <a:schemeClr val="bg1"/>
              </a:solidFill>
            </a:endParaRPr>
          </a:p>
        </p:txBody>
      </p:sp>
      <p:sp>
        <p:nvSpPr>
          <p:cNvPr id="8" name="Text Placeholder 7"/>
          <p:cNvSpPr>
            <a:spLocks noGrp="1"/>
          </p:cNvSpPr>
          <p:nvPr>
            <p:ph type="body" sz="quarter" idx="3"/>
          </p:nvPr>
        </p:nvSpPr>
        <p:spPr/>
        <p:txBody>
          <a:bodyPr>
            <a:normAutofit lnSpcReduction="10000"/>
          </a:bodyPr>
          <a:lstStyle/>
          <a:p>
            <a:r>
              <a:rPr lang="en-US" sz="3600" dirty="0" smtClean="0">
                <a:solidFill>
                  <a:schemeClr val="bg1"/>
                </a:solidFill>
              </a:rPr>
              <a:t>Cons</a:t>
            </a:r>
            <a:endParaRPr lang="en-US" sz="3600" dirty="0">
              <a:solidFill>
                <a:schemeClr val="bg1"/>
              </a:solidFill>
            </a:endParaRPr>
          </a:p>
        </p:txBody>
      </p:sp>
      <p:sp>
        <p:nvSpPr>
          <p:cNvPr id="9" name="Content Placeholder 8"/>
          <p:cNvSpPr>
            <a:spLocks noGrp="1"/>
          </p:cNvSpPr>
          <p:nvPr>
            <p:ph sz="quarter" idx="4"/>
          </p:nvPr>
        </p:nvSpPr>
        <p:spPr/>
        <p:txBody>
          <a:bodyPr>
            <a:normAutofit/>
          </a:bodyPr>
          <a:lstStyle/>
          <a:p>
            <a:r>
              <a:rPr lang="en-US" sz="2800" dirty="0" smtClean="0">
                <a:solidFill>
                  <a:schemeClr val="bg1"/>
                </a:solidFill>
              </a:rPr>
              <a:t>Limited availability of electronic verification-can’t verify all docs</a:t>
            </a:r>
          </a:p>
          <a:p>
            <a:r>
              <a:rPr lang="en-US" sz="2800" dirty="0" smtClean="0">
                <a:solidFill>
                  <a:schemeClr val="bg1"/>
                </a:solidFill>
              </a:rPr>
              <a:t>Need to train staff on new business practice </a:t>
            </a:r>
          </a:p>
          <a:p>
            <a:r>
              <a:rPr lang="en-US" sz="2800" dirty="0" smtClean="0">
                <a:solidFill>
                  <a:schemeClr val="bg1"/>
                </a:solidFill>
              </a:rPr>
              <a:t>“Fragility” of some of the verification resources</a:t>
            </a:r>
            <a:endParaRPr lang="en-US" sz="2800" dirty="0">
              <a:solidFill>
                <a:schemeClr val="bg1"/>
              </a:solidFill>
            </a:endParaRPr>
          </a:p>
        </p:txBody>
      </p:sp>
    </p:spTree>
    <p:extLst>
      <p:ext uri="{BB962C8B-B14F-4D97-AF65-F5344CB8AC3E}">
        <p14:creationId xmlns:p14="http://schemas.microsoft.com/office/powerpoint/2010/main" val="43206361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titled-8-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descr="hastag nafsa-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9178" y="5599140"/>
            <a:ext cx="1922310" cy="1281540"/>
          </a:xfrm>
          <a:prstGeom prst="rect">
            <a:avLst/>
          </a:prstGeom>
        </p:spPr>
      </p:pic>
      <p:sp>
        <p:nvSpPr>
          <p:cNvPr id="5" name="Title 4"/>
          <p:cNvSpPr>
            <a:spLocks noGrp="1"/>
          </p:cNvSpPr>
          <p:nvPr>
            <p:ph type="title"/>
          </p:nvPr>
        </p:nvSpPr>
        <p:spPr/>
        <p:txBody>
          <a:bodyPr>
            <a:normAutofit/>
          </a:bodyPr>
          <a:lstStyle/>
          <a:p>
            <a:r>
              <a:rPr lang="en-US" dirty="0" smtClean="0">
                <a:solidFill>
                  <a:schemeClr val="bg1"/>
                </a:solidFill>
              </a:rPr>
              <a:t>Revising our Business </a:t>
            </a:r>
            <a:r>
              <a:rPr lang="en-US" dirty="0">
                <a:solidFill>
                  <a:schemeClr val="bg1"/>
                </a:solidFill>
              </a:rPr>
              <a:t>P</a:t>
            </a:r>
            <a:r>
              <a:rPr lang="en-US" dirty="0" smtClean="0">
                <a:solidFill>
                  <a:schemeClr val="bg1"/>
                </a:solidFill>
              </a:rPr>
              <a:t>ractices</a:t>
            </a:r>
            <a:endParaRPr lang="en-US" dirty="0">
              <a:solidFill>
                <a:schemeClr val="bg1"/>
              </a:solidFill>
            </a:endParaRPr>
          </a:p>
        </p:txBody>
      </p:sp>
      <p:sp>
        <p:nvSpPr>
          <p:cNvPr id="6" name="Content Placeholder 5"/>
          <p:cNvSpPr>
            <a:spLocks noGrp="1"/>
          </p:cNvSpPr>
          <p:nvPr>
            <p:ph idx="1"/>
          </p:nvPr>
        </p:nvSpPr>
        <p:spPr/>
        <p:txBody>
          <a:bodyPr/>
          <a:lstStyle/>
          <a:p>
            <a:r>
              <a:rPr lang="en-US" dirty="0" smtClean="0">
                <a:solidFill>
                  <a:schemeClr val="bg1"/>
                </a:solidFill>
              </a:rPr>
              <a:t>At which step in the process will we insert this new procedure?</a:t>
            </a:r>
          </a:p>
          <a:p>
            <a:r>
              <a:rPr lang="en-US" dirty="0" smtClean="0">
                <a:solidFill>
                  <a:schemeClr val="bg1"/>
                </a:solidFill>
              </a:rPr>
              <a:t>Who will do the electronic verification?</a:t>
            </a:r>
          </a:p>
          <a:p>
            <a:r>
              <a:rPr lang="en-US" dirty="0" smtClean="0">
                <a:solidFill>
                  <a:schemeClr val="bg1"/>
                </a:solidFill>
              </a:rPr>
              <a:t>How will we document the results of the verification?</a:t>
            </a:r>
          </a:p>
          <a:p>
            <a:pPr marL="0" indent="0">
              <a:buNone/>
            </a:pPr>
            <a:endParaRPr lang="en-US" dirty="0">
              <a:solidFill>
                <a:schemeClr val="bg1"/>
              </a:solidFill>
            </a:endParaRPr>
          </a:p>
        </p:txBody>
      </p:sp>
    </p:spTree>
    <p:extLst>
      <p:ext uri="{BB962C8B-B14F-4D97-AF65-F5344CB8AC3E}">
        <p14:creationId xmlns:p14="http://schemas.microsoft.com/office/powerpoint/2010/main" val="36664476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titled-8-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816454" y="714433"/>
            <a:ext cx="7688274" cy="5755422"/>
          </a:xfrm>
          <a:prstGeom prst="rect">
            <a:avLst/>
          </a:prstGeom>
          <a:noFill/>
        </p:spPr>
        <p:txBody>
          <a:bodyPr wrap="square" rtlCol="0">
            <a:spAutoFit/>
          </a:bodyPr>
          <a:lstStyle/>
          <a:p>
            <a:r>
              <a:rPr lang="en-US" sz="4000" b="1" dirty="0" smtClean="0">
                <a:solidFill>
                  <a:schemeClr val="bg1"/>
                </a:solidFill>
                <a:latin typeface="Arial"/>
                <a:cs typeface="Arial"/>
              </a:rPr>
              <a:t>Institutional</a:t>
            </a:r>
          </a:p>
          <a:p>
            <a:endParaRPr lang="en-US" sz="2000" b="1" dirty="0" smtClean="0">
              <a:solidFill>
                <a:schemeClr val="bg1"/>
              </a:solidFill>
              <a:latin typeface="Arial"/>
              <a:cs typeface="Arial"/>
            </a:endParaRPr>
          </a:p>
          <a:p>
            <a:pPr marL="571500" indent="-571500">
              <a:buFont typeface="Arial"/>
              <a:buChar char="•"/>
            </a:pPr>
            <a:r>
              <a:rPr lang="en-US" sz="2400" dirty="0" smtClean="0">
                <a:solidFill>
                  <a:srgbClr val="FFFFFF"/>
                </a:solidFill>
                <a:latin typeface="Arial"/>
                <a:cs typeface="Arial"/>
              </a:rPr>
              <a:t>Verify foreign credential documents to confirm graduation status by searching for student ID number, certificate number, registration number, student’s name (Most common</a:t>
            </a:r>
            <a:r>
              <a:rPr lang="en-US" sz="2400" dirty="0">
                <a:solidFill>
                  <a:srgbClr val="FFFFFF"/>
                </a:solidFill>
                <a:latin typeface="Arial"/>
                <a:cs typeface="Arial"/>
              </a:rPr>
              <a:t>, e.g. King Saud </a:t>
            </a:r>
            <a:r>
              <a:rPr lang="en-US" sz="2400" dirty="0" smtClean="0">
                <a:solidFill>
                  <a:srgbClr val="FFFFFF"/>
                </a:solidFill>
                <a:latin typeface="Arial"/>
                <a:cs typeface="Arial"/>
              </a:rPr>
              <a:t>University, </a:t>
            </a:r>
            <a:r>
              <a:rPr lang="es-ES" sz="2400" dirty="0">
                <a:solidFill>
                  <a:srgbClr val="FFFFFF"/>
                </a:solidFill>
                <a:latin typeface="Arial"/>
                <a:cs typeface="Arial"/>
              </a:rPr>
              <a:t>Universidad Tecnológica de Chile </a:t>
            </a:r>
            <a:r>
              <a:rPr lang="es-ES" sz="2400" dirty="0" smtClean="0">
                <a:solidFill>
                  <a:srgbClr val="FFFFFF"/>
                </a:solidFill>
                <a:latin typeface="Arial"/>
                <a:cs typeface="Arial"/>
              </a:rPr>
              <a:t>INACAP, </a:t>
            </a:r>
            <a:r>
              <a:rPr lang="es-ES" sz="2400" dirty="0" err="1" smtClean="0">
                <a:solidFill>
                  <a:srgbClr val="FFFFFF"/>
                </a:solidFill>
                <a:latin typeface="Arial"/>
                <a:cs typeface="Arial"/>
              </a:rPr>
              <a:t>Lovely</a:t>
            </a:r>
            <a:r>
              <a:rPr lang="es-ES" sz="2400" dirty="0" smtClean="0">
                <a:solidFill>
                  <a:srgbClr val="FFFFFF"/>
                </a:solidFill>
                <a:latin typeface="Arial"/>
                <a:cs typeface="Arial"/>
              </a:rPr>
              <a:t> Professional University, </a:t>
            </a:r>
            <a:r>
              <a:rPr lang="es-ES" sz="2400" dirty="0">
                <a:solidFill>
                  <a:srgbClr val="FFFFFF"/>
                </a:solidFill>
                <a:latin typeface="Arial"/>
                <a:cs typeface="Arial"/>
              </a:rPr>
              <a:t>Tsinghua </a:t>
            </a:r>
            <a:r>
              <a:rPr lang="es-ES" sz="2400" dirty="0" smtClean="0">
                <a:solidFill>
                  <a:srgbClr val="FFFFFF"/>
                </a:solidFill>
                <a:latin typeface="Arial"/>
                <a:cs typeface="Arial"/>
              </a:rPr>
              <a:t>University)</a:t>
            </a:r>
            <a:endParaRPr lang="en-US" sz="2400" dirty="0" smtClean="0">
              <a:solidFill>
                <a:srgbClr val="FFFFFF"/>
              </a:solidFill>
              <a:latin typeface="Arial"/>
              <a:cs typeface="Arial"/>
            </a:endParaRPr>
          </a:p>
          <a:p>
            <a:endParaRPr lang="en-US" sz="2000" dirty="0" smtClean="0">
              <a:solidFill>
                <a:srgbClr val="FFFFFF"/>
              </a:solidFill>
              <a:latin typeface="Arial"/>
              <a:cs typeface="Arial"/>
            </a:endParaRPr>
          </a:p>
          <a:p>
            <a:pPr marL="571500" indent="-571500">
              <a:buFont typeface="Arial"/>
              <a:buChar char="•"/>
            </a:pPr>
            <a:r>
              <a:rPr lang="en-US" sz="2400" dirty="0" smtClean="0">
                <a:solidFill>
                  <a:srgbClr val="FFFFFF"/>
                </a:solidFill>
                <a:latin typeface="Arial"/>
                <a:cs typeface="Arial"/>
              </a:rPr>
              <a:t>Verify documents to confirm graduation status by looking up student’s name and final grade average in archives </a:t>
            </a:r>
            <a:r>
              <a:rPr lang="en-US" sz="2400" dirty="0">
                <a:solidFill>
                  <a:srgbClr val="FFFFFF"/>
                </a:solidFill>
                <a:latin typeface="Arial"/>
                <a:cs typeface="Arial"/>
              </a:rPr>
              <a:t>of </a:t>
            </a:r>
            <a:r>
              <a:rPr lang="en-US" sz="2400" dirty="0" smtClean="0">
                <a:solidFill>
                  <a:srgbClr val="FFFFFF"/>
                </a:solidFill>
                <a:latin typeface="Arial"/>
                <a:cs typeface="Arial"/>
              </a:rPr>
              <a:t>graduates (e.g</a:t>
            </a:r>
            <a:r>
              <a:rPr lang="en-US" sz="2400" dirty="0">
                <a:solidFill>
                  <a:srgbClr val="FFFFFF"/>
                </a:solidFill>
                <a:latin typeface="Arial"/>
                <a:cs typeface="Arial"/>
              </a:rPr>
              <a:t>. University of </a:t>
            </a:r>
            <a:r>
              <a:rPr lang="en-US" sz="2400" dirty="0" smtClean="0">
                <a:solidFill>
                  <a:srgbClr val="FFFFFF"/>
                </a:solidFill>
                <a:latin typeface="Arial"/>
                <a:cs typeface="Arial"/>
              </a:rPr>
              <a:t>Baghdad, National </a:t>
            </a:r>
            <a:r>
              <a:rPr lang="en-US" sz="2400" dirty="0">
                <a:solidFill>
                  <a:srgbClr val="FFFFFF"/>
                </a:solidFill>
                <a:latin typeface="Arial"/>
                <a:cs typeface="Arial"/>
              </a:rPr>
              <a:t>University of Mongolia, University of </a:t>
            </a:r>
            <a:r>
              <a:rPr lang="en-US" sz="2400" dirty="0" err="1" smtClean="0">
                <a:solidFill>
                  <a:srgbClr val="FFFFFF"/>
                </a:solidFill>
                <a:latin typeface="Arial"/>
                <a:cs typeface="Arial"/>
              </a:rPr>
              <a:t>Basrah</a:t>
            </a:r>
            <a:r>
              <a:rPr lang="en-US" sz="2400" dirty="0" smtClean="0">
                <a:solidFill>
                  <a:srgbClr val="FFFFFF"/>
                </a:solidFill>
                <a:latin typeface="Arial"/>
                <a:cs typeface="Arial"/>
              </a:rPr>
              <a:t>)</a:t>
            </a:r>
          </a:p>
        </p:txBody>
      </p:sp>
      <p:pic>
        <p:nvPicPr>
          <p:cNvPr id="4" name="Picture 3" descr="hastag nafsa-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9178" y="5599140"/>
            <a:ext cx="1922310" cy="1281540"/>
          </a:xfrm>
          <a:prstGeom prst="rect">
            <a:avLst/>
          </a:prstGeom>
        </p:spPr>
      </p:pic>
    </p:spTree>
    <p:extLst>
      <p:ext uri="{BB962C8B-B14F-4D97-AF65-F5344CB8AC3E}">
        <p14:creationId xmlns:p14="http://schemas.microsoft.com/office/powerpoint/2010/main" val="351089736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titled-8-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descr="hastag nafsa-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9178" y="5599140"/>
            <a:ext cx="1922310" cy="1281540"/>
          </a:xfrm>
          <a:prstGeom prst="rect">
            <a:avLst/>
          </a:prstGeom>
        </p:spPr>
      </p:pic>
      <p:sp>
        <p:nvSpPr>
          <p:cNvPr id="5" name="Title 4"/>
          <p:cNvSpPr>
            <a:spLocks noGrp="1"/>
          </p:cNvSpPr>
          <p:nvPr>
            <p:ph type="title"/>
          </p:nvPr>
        </p:nvSpPr>
        <p:spPr/>
        <p:txBody>
          <a:bodyPr/>
          <a:lstStyle/>
          <a:p>
            <a:r>
              <a:rPr lang="en-US" dirty="0" smtClean="0">
                <a:solidFill>
                  <a:schemeClr val="bg1"/>
                </a:solidFill>
              </a:rPr>
              <a:t>Implementation</a:t>
            </a:r>
            <a:endParaRPr lang="en-US" dirty="0">
              <a:solidFill>
                <a:schemeClr val="bg1"/>
              </a:solidFill>
            </a:endParaRPr>
          </a:p>
        </p:txBody>
      </p:sp>
      <p:sp>
        <p:nvSpPr>
          <p:cNvPr id="6" name="Content Placeholder 5"/>
          <p:cNvSpPr>
            <a:spLocks noGrp="1"/>
          </p:cNvSpPr>
          <p:nvPr>
            <p:ph idx="1"/>
          </p:nvPr>
        </p:nvSpPr>
        <p:spPr/>
        <p:txBody>
          <a:bodyPr/>
          <a:lstStyle/>
          <a:p>
            <a:r>
              <a:rPr lang="en-US" dirty="0" smtClean="0">
                <a:solidFill>
                  <a:schemeClr val="bg1"/>
                </a:solidFill>
              </a:rPr>
              <a:t>Write/revise policies and procedure documents</a:t>
            </a:r>
          </a:p>
          <a:p>
            <a:r>
              <a:rPr lang="en-US" dirty="0" smtClean="0">
                <a:solidFill>
                  <a:schemeClr val="bg1"/>
                </a:solidFill>
              </a:rPr>
              <a:t>Create resources for staff to use (consider organization: by country? Secondary vs. post-secondary?—and medium: paper vs electronic format)</a:t>
            </a:r>
          </a:p>
          <a:p>
            <a:r>
              <a:rPr lang="en-US" dirty="0" smtClean="0">
                <a:solidFill>
                  <a:schemeClr val="bg1"/>
                </a:solidFill>
              </a:rPr>
              <a:t>Train staff on new policies/procedures/resources</a:t>
            </a:r>
          </a:p>
        </p:txBody>
      </p:sp>
    </p:spTree>
    <p:extLst>
      <p:ext uri="{BB962C8B-B14F-4D97-AF65-F5344CB8AC3E}">
        <p14:creationId xmlns:p14="http://schemas.microsoft.com/office/powerpoint/2010/main" val="309501618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titled-8-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descr="hastag nafsa-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9178" y="5599140"/>
            <a:ext cx="1922310" cy="1281540"/>
          </a:xfrm>
          <a:prstGeom prst="rect">
            <a:avLst/>
          </a:prstGeom>
        </p:spPr>
      </p:pic>
      <p:sp>
        <p:nvSpPr>
          <p:cNvPr id="5" name="Title 4"/>
          <p:cNvSpPr>
            <a:spLocks noGrp="1"/>
          </p:cNvSpPr>
          <p:nvPr>
            <p:ph type="title"/>
          </p:nvPr>
        </p:nvSpPr>
        <p:spPr/>
        <p:txBody>
          <a:bodyPr/>
          <a:lstStyle/>
          <a:p>
            <a:r>
              <a:rPr lang="en-US" dirty="0" smtClean="0">
                <a:solidFill>
                  <a:schemeClr val="bg1"/>
                </a:solidFill>
              </a:rPr>
              <a:t>Now what?</a:t>
            </a:r>
            <a:endParaRPr lang="en-US" dirty="0">
              <a:solidFill>
                <a:schemeClr val="bg1"/>
              </a:solidFill>
            </a:endParaRPr>
          </a:p>
        </p:txBody>
      </p:sp>
      <p:sp>
        <p:nvSpPr>
          <p:cNvPr id="6" name="Content Placeholder 5"/>
          <p:cNvSpPr>
            <a:spLocks noGrp="1"/>
          </p:cNvSpPr>
          <p:nvPr>
            <p:ph idx="1"/>
          </p:nvPr>
        </p:nvSpPr>
        <p:spPr/>
        <p:txBody>
          <a:bodyPr/>
          <a:lstStyle/>
          <a:p>
            <a:r>
              <a:rPr lang="en-US" dirty="0" smtClean="0">
                <a:solidFill>
                  <a:schemeClr val="bg1"/>
                </a:solidFill>
              </a:rPr>
              <a:t>Is this new process working?  </a:t>
            </a:r>
          </a:p>
          <a:p>
            <a:pPr marL="0" indent="0">
              <a:buNone/>
            </a:pPr>
            <a:r>
              <a:rPr lang="en-US" dirty="0">
                <a:solidFill>
                  <a:schemeClr val="bg1"/>
                </a:solidFill>
              </a:rPr>
              <a:t>	</a:t>
            </a:r>
            <a:r>
              <a:rPr lang="en-US" dirty="0" smtClean="0">
                <a:solidFill>
                  <a:schemeClr val="bg1"/>
                </a:solidFill>
              </a:rPr>
              <a:t>--collect data (number of docs successfully 	verified, number of fraudulent docs, feedback 	from staff, </a:t>
            </a:r>
            <a:r>
              <a:rPr lang="en-US" dirty="0" err="1" smtClean="0">
                <a:solidFill>
                  <a:schemeClr val="bg1"/>
                </a:solidFill>
              </a:rPr>
              <a:t>etc</a:t>
            </a:r>
            <a:r>
              <a:rPr lang="en-US" dirty="0" smtClean="0">
                <a:solidFill>
                  <a:schemeClr val="bg1"/>
                </a:solidFill>
              </a:rPr>
              <a:t>)</a:t>
            </a:r>
          </a:p>
          <a:p>
            <a:r>
              <a:rPr lang="en-US" dirty="0" smtClean="0">
                <a:solidFill>
                  <a:schemeClr val="bg1"/>
                </a:solidFill>
              </a:rPr>
              <a:t>Revise based on data collected</a:t>
            </a:r>
          </a:p>
          <a:p>
            <a:r>
              <a:rPr lang="en-US" dirty="0" smtClean="0">
                <a:solidFill>
                  <a:schemeClr val="bg1"/>
                </a:solidFill>
              </a:rPr>
              <a:t>Resource document—needs to be updated frequently.  Who updates this?</a:t>
            </a:r>
          </a:p>
        </p:txBody>
      </p:sp>
    </p:spTree>
    <p:extLst>
      <p:ext uri="{BB962C8B-B14F-4D97-AF65-F5344CB8AC3E}">
        <p14:creationId xmlns:p14="http://schemas.microsoft.com/office/powerpoint/2010/main" val="386563791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titled-8-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816454" y="714433"/>
            <a:ext cx="7688274" cy="7463582"/>
          </a:xfrm>
          <a:prstGeom prst="rect">
            <a:avLst/>
          </a:prstGeom>
          <a:noFill/>
        </p:spPr>
        <p:txBody>
          <a:bodyPr wrap="square" rtlCol="0">
            <a:spAutoFit/>
          </a:bodyPr>
          <a:lstStyle/>
          <a:p>
            <a:pPr algn="ctr"/>
            <a:r>
              <a:rPr lang="en-US" sz="3600" b="1" dirty="0" smtClean="0">
                <a:solidFill>
                  <a:prstClr val="white"/>
                </a:solidFill>
                <a:latin typeface="Arial"/>
                <a:cs typeface="Arial"/>
              </a:rPr>
              <a:t>Questions?</a:t>
            </a:r>
          </a:p>
          <a:p>
            <a:pPr algn="ctr"/>
            <a:endParaRPr lang="en-US" sz="3600" b="1" dirty="0">
              <a:solidFill>
                <a:prstClr val="white"/>
              </a:solidFill>
              <a:latin typeface="Arial"/>
              <a:cs typeface="Arial"/>
            </a:endParaRPr>
          </a:p>
          <a:p>
            <a:pPr algn="ctr"/>
            <a:endParaRPr lang="en-US" sz="3600" b="1" dirty="0" smtClean="0">
              <a:solidFill>
                <a:prstClr val="white"/>
              </a:solidFill>
              <a:latin typeface="Arial"/>
              <a:cs typeface="Arial"/>
            </a:endParaRPr>
          </a:p>
          <a:p>
            <a:pPr algn="ctr"/>
            <a:endParaRPr lang="en-US" sz="3600" b="1" dirty="0" smtClean="0">
              <a:solidFill>
                <a:prstClr val="white"/>
              </a:solidFill>
              <a:latin typeface="Arial"/>
              <a:cs typeface="Arial"/>
            </a:endParaRPr>
          </a:p>
          <a:p>
            <a:pPr algn="ctr"/>
            <a:r>
              <a:rPr lang="en-US" sz="3600" b="1" dirty="0" smtClean="0">
                <a:solidFill>
                  <a:prstClr val="white"/>
                </a:solidFill>
                <a:latin typeface="Arial"/>
                <a:cs typeface="Arial"/>
              </a:rPr>
              <a:t>Thank you so much for attending our session! </a:t>
            </a:r>
            <a:endParaRPr lang="en-US" sz="3600" b="1" dirty="0">
              <a:solidFill>
                <a:prstClr val="white"/>
              </a:solidFill>
              <a:latin typeface="Arial"/>
              <a:cs typeface="Arial"/>
            </a:endParaRPr>
          </a:p>
          <a:p>
            <a:endParaRPr lang="en-US" sz="2400" b="1" dirty="0" smtClean="0">
              <a:solidFill>
                <a:prstClr val="white"/>
              </a:solidFill>
              <a:latin typeface="Arial"/>
              <a:cs typeface="Arial"/>
            </a:endParaRPr>
          </a:p>
          <a:p>
            <a:endParaRPr lang="en-US" sz="2400" b="1" dirty="0" smtClean="0">
              <a:solidFill>
                <a:prstClr val="white"/>
              </a:solidFill>
              <a:latin typeface="Arial"/>
              <a:cs typeface="Arial"/>
            </a:endParaRPr>
          </a:p>
          <a:p>
            <a:endParaRPr lang="en-US" sz="2400" b="1" dirty="0" smtClean="0">
              <a:solidFill>
                <a:prstClr val="white"/>
              </a:solidFill>
              <a:latin typeface="Arial"/>
              <a:cs typeface="Arial"/>
            </a:endParaRPr>
          </a:p>
          <a:p>
            <a:endParaRPr lang="en-US" sz="2300" b="1" dirty="0">
              <a:solidFill>
                <a:prstClr val="white"/>
              </a:solidFill>
              <a:latin typeface="Arial"/>
              <a:cs typeface="Arial"/>
            </a:endParaRPr>
          </a:p>
          <a:p>
            <a:endParaRPr lang="en-US" sz="2000" b="1" dirty="0" smtClean="0">
              <a:solidFill>
                <a:prstClr val="white"/>
              </a:solidFill>
              <a:latin typeface="Arial"/>
              <a:cs typeface="Arial"/>
            </a:endParaRPr>
          </a:p>
          <a:p>
            <a:endParaRPr lang="en-US" sz="3000" b="1" dirty="0" smtClean="0">
              <a:solidFill>
                <a:prstClr val="white"/>
              </a:solidFill>
              <a:latin typeface="Arial"/>
              <a:cs typeface="Arial"/>
            </a:endParaRPr>
          </a:p>
          <a:p>
            <a:endParaRPr lang="en-US" sz="3000" b="1" dirty="0">
              <a:solidFill>
                <a:prstClr val="white"/>
              </a:solidFill>
              <a:latin typeface="Arial"/>
              <a:cs typeface="Arial"/>
            </a:endParaRPr>
          </a:p>
          <a:p>
            <a:pPr marL="342900" lvl="0" indent="-342900">
              <a:buFont typeface="Arial" panose="020B0604020202020204" pitchFamily="34" charset="0"/>
              <a:buChar char="•"/>
            </a:pPr>
            <a:endParaRPr lang="en-US" sz="2200" dirty="0" smtClean="0">
              <a:solidFill>
                <a:schemeClr val="bg1"/>
              </a:solidFill>
              <a:latin typeface="Arial"/>
              <a:cs typeface="Arial"/>
            </a:endParaRPr>
          </a:p>
          <a:p>
            <a:pPr lvl="0"/>
            <a:endParaRPr lang="en-US" sz="2200" dirty="0" smtClean="0">
              <a:solidFill>
                <a:schemeClr val="bg1"/>
              </a:solidFill>
              <a:latin typeface="Arial"/>
              <a:cs typeface="Arial"/>
            </a:endParaRPr>
          </a:p>
          <a:p>
            <a:pPr marL="342900" lvl="0" indent="-342900">
              <a:buFont typeface="Arial" panose="020B0604020202020204" pitchFamily="34" charset="0"/>
              <a:buChar char="•"/>
            </a:pPr>
            <a:endParaRPr lang="en-US" sz="2200" dirty="0">
              <a:solidFill>
                <a:schemeClr val="bg1"/>
              </a:solidFill>
              <a:latin typeface="Arial"/>
              <a:cs typeface="Arial"/>
            </a:endParaRPr>
          </a:p>
          <a:p>
            <a:pPr lvl="0"/>
            <a:endParaRPr lang="en-US" sz="2200" dirty="0" smtClean="0">
              <a:solidFill>
                <a:schemeClr val="bg1"/>
              </a:solidFill>
              <a:latin typeface="Arial"/>
              <a:cs typeface="Arial"/>
            </a:endParaRPr>
          </a:p>
        </p:txBody>
      </p:sp>
      <p:pic>
        <p:nvPicPr>
          <p:cNvPr id="4" name="Picture 3" descr="hastag nafsa-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9178" y="5599140"/>
            <a:ext cx="1922310" cy="1281540"/>
          </a:xfrm>
          <a:prstGeom prst="rect">
            <a:avLst/>
          </a:prstGeom>
        </p:spPr>
      </p:pic>
    </p:spTree>
    <p:extLst>
      <p:ext uri="{BB962C8B-B14F-4D97-AF65-F5344CB8AC3E}">
        <p14:creationId xmlns:p14="http://schemas.microsoft.com/office/powerpoint/2010/main" val="168006695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titled-8-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descr="hastag nafsa-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9178" y="5599140"/>
            <a:ext cx="1922310" cy="1281540"/>
          </a:xfrm>
          <a:prstGeom prst="rect">
            <a:avLst/>
          </a:prstGeom>
        </p:spPr>
      </p:pic>
      <p:sp>
        <p:nvSpPr>
          <p:cNvPr id="5" name="Title 4"/>
          <p:cNvSpPr>
            <a:spLocks noGrp="1"/>
          </p:cNvSpPr>
          <p:nvPr>
            <p:ph type="title"/>
          </p:nvPr>
        </p:nvSpPr>
        <p:spPr/>
        <p:txBody>
          <a:bodyPr>
            <a:normAutofit/>
          </a:bodyPr>
          <a:lstStyle/>
          <a:p>
            <a:r>
              <a:rPr lang="en-US" sz="4000" b="1" dirty="0" smtClean="0">
                <a:solidFill>
                  <a:schemeClr val="bg1"/>
                </a:solidFill>
                <a:latin typeface="Arial" panose="020B0604020202020204" pitchFamily="34" charset="0"/>
                <a:cs typeface="Arial" panose="020B0604020202020204" pitchFamily="34" charset="0"/>
              </a:rPr>
              <a:t>Contact Information</a:t>
            </a:r>
            <a:endParaRPr lang="en-US" sz="4000" b="1" dirty="0">
              <a:solidFill>
                <a:schemeClr val="bg1"/>
              </a:solidFill>
              <a:latin typeface="Arial" panose="020B0604020202020204" pitchFamily="34" charset="0"/>
              <a:cs typeface="Arial" panose="020B0604020202020204" pitchFamily="34" charset="0"/>
            </a:endParaRPr>
          </a:p>
        </p:txBody>
      </p:sp>
      <p:sp>
        <p:nvSpPr>
          <p:cNvPr id="6" name="Content Placeholder 5"/>
          <p:cNvSpPr>
            <a:spLocks noGrp="1"/>
          </p:cNvSpPr>
          <p:nvPr>
            <p:ph sz="half" idx="1"/>
          </p:nvPr>
        </p:nvSpPr>
        <p:spPr/>
        <p:txBody>
          <a:bodyPr>
            <a:normAutofit/>
          </a:bodyPr>
          <a:lstStyle/>
          <a:p>
            <a:pPr marL="0" lvl="0" indent="0">
              <a:spcBef>
                <a:spcPts val="0"/>
              </a:spcBef>
              <a:buNone/>
            </a:pPr>
            <a:r>
              <a:rPr lang="en-US" dirty="0">
                <a:solidFill>
                  <a:prstClr val="white"/>
                </a:solidFill>
                <a:latin typeface="Arial"/>
                <a:cs typeface="Arial"/>
              </a:rPr>
              <a:t>Quentin Law </a:t>
            </a:r>
            <a:r>
              <a:rPr lang="en-US" dirty="0" err="1">
                <a:solidFill>
                  <a:prstClr val="white"/>
                </a:solidFill>
                <a:latin typeface="Arial"/>
                <a:cs typeface="Arial"/>
              </a:rPr>
              <a:t>Phu</a:t>
            </a:r>
            <a:endParaRPr lang="en-US" dirty="0">
              <a:solidFill>
                <a:prstClr val="white"/>
              </a:solidFill>
              <a:latin typeface="Arial"/>
              <a:cs typeface="Arial"/>
            </a:endParaRPr>
          </a:p>
          <a:p>
            <a:pPr marL="0" lvl="0" indent="0">
              <a:spcBef>
                <a:spcPts val="0"/>
              </a:spcBef>
              <a:buNone/>
            </a:pPr>
            <a:r>
              <a:rPr lang="en-US" dirty="0">
                <a:solidFill>
                  <a:prstClr val="white"/>
                </a:solidFill>
                <a:latin typeface="Arial"/>
                <a:cs typeface="Arial"/>
              </a:rPr>
              <a:t>Foreign Credits, Inc. </a:t>
            </a:r>
          </a:p>
          <a:p>
            <a:pPr marL="0" lvl="0" indent="0">
              <a:spcBef>
                <a:spcPts val="0"/>
              </a:spcBef>
              <a:buNone/>
            </a:pPr>
            <a:r>
              <a:rPr lang="en-US" dirty="0">
                <a:solidFill>
                  <a:prstClr val="white"/>
                </a:solidFill>
                <a:latin typeface="Arial"/>
                <a:cs typeface="Arial"/>
              </a:rPr>
              <a:t>2800 S River Road, Suite 460</a:t>
            </a:r>
          </a:p>
          <a:p>
            <a:pPr marL="0" lvl="0" indent="0">
              <a:spcBef>
                <a:spcPts val="0"/>
              </a:spcBef>
              <a:buNone/>
            </a:pPr>
            <a:r>
              <a:rPr lang="en-US" dirty="0">
                <a:solidFill>
                  <a:prstClr val="white"/>
                </a:solidFill>
                <a:latin typeface="Arial"/>
                <a:cs typeface="Arial"/>
              </a:rPr>
              <a:t>Des Plaines, IL 60018 </a:t>
            </a:r>
          </a:p>
          <a:p>
            <a:pPr marL="0" lvl="0" indent="0">
              <a:spcBef>
                <a:spcPts val="0"/>
              </a:spcBef>
              <a:buNone/>
            </a:pPr>
            <a:r>
              <a:rPr lang="en-US" sz="2600" dirty="0">
                <a:solidFill>
                  <a:prstClr val="white"/>
                </a:solidFill>
                <a:latin typeface="Arial"/>
                <a:cs typeface="Arial"/>
                <a:hlinkClick r:id="rId4"/>
              </a:rPr>
              <a:t>qphu@foreigncredits.com</a:t>
            </a:r>
            <a:endParaRPr lang="en-US" sz="2600" dirty="0">
              <a:solidFill>
                <a:prstClr val="white"/>
              </a:solidFill>
              <a:latin typeface="Arial"/>
              <a:cs typeface="Arial"/>
            </a:endParaRPr>
          </a:p>
          <a:p>
            <a:pPr marL="0" lvl="0" indent="0">
              <a:spcBef>
                <a:spcPts val="0"/>
              </a:spcBef>
              <a:buNone/>
            </a:pPr>
            <a:r>
              <a:rPr lang="en-US" dirty="0">
                <a:solidFill>
                  <a:prstClr val="white"/>
                </a:solidFill>
                <a:latin typeface="Arial"/>
                <a:cs typeface="Arial"/>
              </a:rPr>
              <a:t>(224) 521-0170</a:t>
            </a:r>
          </a:p>
          <a:p>
            <a:pPr marL="0" indent="0">
              <a:buNone/>
            </a:pPr>
            <a:endParaRPr lang="en-US" dirty="0">
              <a:solidFill>
                <a:schemeClr val="bg1"/>
              </a:solidFill>
            </a:endParaRPr>
          </a:p>
        </p:txBody>
      </p:sp>
      <p:sp>
        <p:nvSpPr>
          <p:cNvPr id="7" name="Content Placeholder 6"/>
          <p:cNvSpPr>
            <a:spLocks noGrp="1"/>
          </p:cNvSpPr>
          <p:nvPr>
            <p:ph sz="half" idx="2"/>
          </p:nvPr>
        </p:nvSpPr>
        <p:spPr/>
        <p:txBody>
          <a:bodyPr>
            <a:normAutofit/>
          </a:bodyPr>
          <a:lstStyle/>
          <a:p>
            <a:pPr marL="0" lvl="0" indent="0">
              <a:spcBef>
                <a:spcPts val="0"/>
              </a:spcBef>
              <a:buNone/>
            </a:pPr>
            <a:r>
              <a:rPr lang="en-US" dirty="0">
                <a:solidFill>
                  <a:prstClr val="white"/>
                </a:solidFill>
                <a:latin typeface="Arial"/>
                <a:cs typeface="Arial"/>
              </a:rPr>
              <a:t>Kelly Sumner</a:t>
            </a:r>
          </a:p>
          <a:p>
            <a:pPr marL="0" lvl="0" indent="0">
              <a:spcBef>
                <a:spcPts val="0"/>
              </a:spcBef>
              <a:buNone/>
            </a:pPr>
            <a:r>
              <a:rPr lang="en-US" dirty="0">
                <a:solidFill>
                  <a:prstClr val="white"/>
                </a:solidFill>
                <a:latin typeface="Arial"/>
                <a:cs typeface="Arial"/>
              </a:rPr>
              <a:t>IUPUI Office of International Affairs</a:t>
            </a:r>
          </a:p>
          <a:p>
            <a:pPr marL="0" lvl="0" indent="0">
              <a:spcBef>
                <a:spcPts val="0"/>
              </a:spcBef>
              <a:buNone/>
            </a:pPr>
            <a:r>
              <a:rPr lang="en-US" dirty="0" smtClean="0">
                <a:solidFill>
                  <a:prstClr val="white"/>
                </a:solidFill>
                <a:latin typeface="Arial"/>
                <a:cs typeface="Arial"/>
              </a:rPr>
              <a:t>ES 2126</a:t>
            </a:r>
          </a:p>
          <a:p>
            <a:pPr marL="0" lvl="0" indent="0">
              <a:spcBef>
                <a:spcPts val="0"/>
              </a:spcBef>
              <a:buNone/>
            </a:pPr>
            <a:r>
              <a:rPr lang="en-US" dirty="0" smtClean="0">
                <a:solidFill>
                  <a:prstClr val="white"/>
                </a:solidFill>
                <a:latin typeface="Arial"/>
                <a:cs typeface="Arial"/>
              </a:rPr>
              <a:t>902 </a:t>
            </a:r>
            <a:r>
              <a:rPr lang="en-US" dirty="0">
                <a:solidFill>
                  <a:prstClr val="white"/>
                </a:solidFill>
                <a:latin typeface="Arial"/>
                <a:cs typeface="Arial"/>
              </a:rPr>
              <a:t>W. New York </a:t>
            </a:r>
            <a:r>
              <a:rPr lang="en-US" dirty="0" smtClean="0">
                <a:solidFill>
                  <a:prstClr val="white"/>
                </a:solidFill>
                <a:latin typeface="Arial"/>
                <a:cs typeface="Arial"/>
              </a:rPr>
              <a:t>St.</a:t>
            </a:r>
            <a:endParaRPr lang="en-US" dirty="0">
              <a:solidFill>
                <a:prstClr val="white"/>
              </a:solidFill>
              <a:latin typeface="Arial"/>
              <a:cs typeface="Arial"/>
            </a:endParaRPr>
          </a:p>
          <a:p>
            <a:pPr marL="0" lvl="0" indent="0">
              <a:spcBef>
                <a:spcPts val="0"/>
              </a:spcBef>
              <a:buNone/>
            </a:pPr>
            <a:r>
              <a:rPr lang="en-US" dirty="0">
                <a:solidFill>
                  <a:prstClr val="white"/>
                </a:solidFill>
                <a:latin typeface="Arial"/>
                <a:cs typeface="Arial"/>
              </a:rPr>
              <a:t>Indianapolis, IN </a:t>
            </a:r>
            <a:r>
              <a:rPr lang="en-US" dirty="0" smtClean="0">
                <a:solidFill>
                  <a:prstClr val="white"/>
                </a:solidFill>
                <a:latin typeface="Arial"/>
                <a:cs typeface="Arial"/>
              </a:rPr>
              <a:t>46202</a:t>
            </a:r>
          </a:p>
          <a:p>
            <a:pPr marL="0" lvl="0" indent="0">
              <a:spcBef>
                <a:spcPts val="0"/>
              </a:spcBef>
              <a:buNone/>
            </a:pPr>
            <a:r>
              <a:rPr lang="en-US" dirty="0" smtClean="0">
                <a:solidFill>
                  <a:prstClr val="white"/>
                </a:solidFill>
                <a:latin typeface="Arial"/>
                <a:cs typeface="Arial"/>
                <a:hlinkClick r:id="rId5"/>
              </a:rPr>
              <a:t>kelketho@iupui.edu</a:t>
            </a:r>
            <a:endParaRPr lang="en-US" dirty="0" smtClean="0">
              <a:solidFill>
                <a:prstClr val="white"/>
              </a:solidFill>
              <a:latin typeface="Arial"/>
              <a:cs typeface="Arial"/>
            </a:endParaRPr>
          </a:p>
          <a:p>
            <a:pPr marL="0" lvl="0" indent="0">
              <a:spcBef>
                <a:spcPts val="0"/>
              </a:spcBef>
              <a:buNone/>
            </a:pPr>
            <a:r>
              <a:rPr lang="en-US" dirty="0" smtClean="0">
                <a:solidFill>
                  <a:prstClr val="white"/>
                </a:solidFill>
                <a:latin typeface="Arial"/>
                <a:cs typeface="Arial"/>
              </a:rPr>
              <a:t>(317) 274-0108</a:t>
            </a:r>
            <a:endParaRPr lang="en-US" dirty="0">
              <a:solidFill>
                <a:prstClr val="white"/>
              </a:solidFill>
              <a:latin typeface="Arial"/>
              <a:cs typeface="Arial"/>
            </a:endParaRPr>
          </a:p>
          <a:p>
            <a:pPr marL="0" indent="0">
              <a:buNone/>
            </a:pPr>
            <a:endParaRPr lang="en-US" dirty="0"/>
          </a:p>
        </p:txBody>
      </p:sp>
    </p:spTree>
    <p:extLst>
      <p:ext uri="{BB962C8B-B14F-4D97-AF65-F5344CB8AC3E}">
        <p14:creationId xmlns:p14="http://schemas.microsoft.com/office/powerpoint/2010/main" val="30236064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titled-8-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816454" y="714433"/>
            <a:ext cx="7604215" cy="5293757"/>
          </a:xfrm>
          <a:prstGeom prst="rect">
            <a:avLst/>
          </a:prstGeom>
          <a:noFill/>
        </p:spPr>
        <p:txBody>
          <a:bodyPr wrap="square" rtlCol="0">
            <a:spAutoFit/>
          </a:bodyPr>
          <a:lstStyle/>
          <a:p>
            <a:r>
              <a:rPr lang="en-US" sz="4000" b="1" dirty="0" smtClean="0">
                <a:solidFill>
                  <a:schemeClr val="bg1"/>
                </a:solidFill>
                <a:latin typeface="Arial"/>
                <a:cs typeface="Arial"/>
              </a:rPr>
              <a:t>Institutional Verification System Example 1 – Tsinghua University</a:t>
            </a:r>
          </a:p>
          <a:p>
            <a:endParaRPr lang="en-US" sz="2000" dirty="0" smtClean="0">
              <a:solidFill>
                <a:srgbClr val="FFFFFF"/>
              </a:solidFill>
              <a:latin typeface="Arial"/>
              <a:cs typeface="Arial"/>
            </a:endParaRPr>
          </a:p>
          <a:p>
            <a:pPr marL="571500" indent="-571500">
              <a:buFont typeface="Arial"/>
              <a:buChar char="•"/>
            </a:pPr>
            <a:r>
              <a:rPr lang="en-US" sz="2200" dirty="0">
                <a:solidFill>
                  <a:srgbClr val="FFFFFF"/>
                </a:solidFill>
                <a:latin typeface="Arial"/>
                <a:cs typeface="Arial"/>
              </a:rPr>
              <a:t>The </a:t>
            </a:r>
            <a:r>
              <a:rPr lang="en-US" sz="2200" dirty="0" smtClean="0">
                <a:solidFill>
                  <a:srgbClr val="FFFFFF"/>
                </a:solidFill>
                <a:latin typeface="Arial"/>
                <a:cs typeface="Arial"/>
              </a:rPr>
              <a:t>online verification system implemented by Tsinghua University enables users to verify undergraduate graduation certificates from </a:t>
            </a:r>
            <a:r>
              <a:rPr lang="en-US" sz="2200" dirty="0">
                <a:solidFill>
                  <a:srgbClr val="FFFFFF"/>
                </a:solidFill>
                <a:latin typeface="Arial"/>
                <a:cs typeface="Arial"/>
              </a:rPr>
              <a:t>1981 to </a:t>
            </a:r>
            <a:r>
              <a:rPr lang="en-US" sz="2200" dirty="0" smtClean="0">
                <a:solidFill>
                  <a:srgbClr val="FFFFFF"/>
                </a:solidFill>
                <a:latin typeface="Arial"/>
                <a:cs typeface="Arial"/>
              </a:rPr>
              <a:t>present.</a:t>
            </a:r>
          </a:p>
          <a:p>
            <a:pPr marL="571500" indent="-571500">
              <a:buFont typeface="Arial"/>
              <a:buChar char="•"/>
            </a:pPr>
            <a:r>
              <a:rPr lang="en-US" sz="2200" dirty="0" smtClean="0">
                <a:solidFill>
                  <a:srgbClr val="FFFFFF"/>
                </a:solidFill>
                <a:latin typeface="Arial"/>
                <a:cs typeface="Arial"/>
              </a:rPr>
              <a:t>Credentials that can be verified include </a:t>
            </a:r>
            <a:r>
              <a:rPr lang="en-US" sz="2200" dirty="0" err="1" smtClean="0">
                <a:solidFill>
                  <a:srgbClr val="FFFFFF"/>
                </a:solidFill>
                <a:latin typeface="Arial"/>
                <a:cs typeface="Arial"/>
              </a:rPr>
              <a:t>zhuanke</a:t>
            </a:r>
            <a:r>
              <a:rPr lang="en-US" sz="2200" dirty="0" smtClean="0">
                <a:solidFill>
                  <a:srgbClr val="FFFFFF"/>
                </a:solidFill>
                <a:latin typeface="Arial"/>
                <a:cs typeface="Arial"/>
              </a:rPr>
              <a:t> (</a:t>
            </a:r>
            <a:r>
              <a:rPr lang="zh-CN" altLang="en-US" sz="2200" dirty="0" smtClean="0">
                <a:solidFill>
                  <a:srgbClr val="FFFFFF"/>
                </a:solidFill>
                <a:latin typeface="Arial"/>
                <a:cs typeface="Arial"/>
              </a:rPr>
              <a:t>专科</a:t>
            </a:r>
            <a:r>
              <a:rPr lang="en-US" altLang="zh-CN" sz="2200" dirty="0" smtClean="0">
                <a:solidFill>
                  <a:srgbClr val="FFFFFF"/>
                </a:solidFill>
                <a:latin typeface="Arial"/>
                <a:cs typeface="Arial"/>
              </a:rPr>
              <a:t>)</a:t>
            </a:r>
            <a:r>
              <a:rPr lang="en-US" sz="2200" dirty="0" smtClean="0">
                <a:solidFill>
                  <a:srgbClr val="FFFFFF"/>
                </a:solidFill>
                <a:latin typeface="Arial"/>
                <a:cs typeface="Arial"/>
              </a:rPr>
              <a:t>, </a:t>
            </a:r>
            <a:r>
              <a:rPr lang="en-US" sz="2200" dirty="0" err="1" smtClean="0">
                <a:solidFill>
                  <a:srgbClr val="FFFFFF"/>
                </a:solidFill>
                <a:latin typeface="Arial"/>
                <a:cs typeface="Arial"/>
              </a:rPr>
              <a:t>benke</a:t>
            </a:r>
            <a:r>
              <a:rPr lang="en-US" sz="2200" dirty="0">
                <a:solidFill>
                  <a:srgbClr val="FFFFFF"/>
                </a:solidFill>
                <a:latin typeface="Arial"/>
                <a:cs typeface="Arial"/>
              </a:rPr>
              <a:t> </a:t>
            </a:r>
            <a:r>
              <a:rPr lang="en-US" sz="2200" dirty="0" smtClean="0">
                <a:solidFill>
                  <a:srgbClr val="FFFFFF"/>
                </a:solidFill>
                <a:latin typeface="Arial"/>
                <a:cs typeface="Arial"/>
              </a:rPr>
              <a:t>(</a:t>
            </a:r>
            <a:r>
              <a:rPr lang="zh-CN" altLang="en-US" sz="2200" dirty="0" smtClean="0">
                <a:solidFill>
                  <a:srgbClr val="FFFFFF"/>
                </a:solidFill>
                <a:latin typeface="Arial"/>
                <a:cs typeface="Arial"/>
              </a:rPr>
              <a:t>本科</a:t>
            </a:r>
            <a:r>
              <a:rPr lang="en-US" altLang="zh-CN" sz="2200" dirty="0" smtClean="0">
                <a:solidFill>
                  <a:srgbClr val="FFFFFF"/>
                </a:solidFill>
                <a:latin typeface="Arial"/>
                <a:cs typeface="Arial"/>
              </a:rPr>
              <a:t>), and d</a:t>
            </a:r>
            <a:r>
              <a:rPr lang="en-US" sz="2200" dirty="0" smtClean="0">
                <a:solidFill>
                  <a:srgbClr val="FFFFFF"/>
                </a:solidFill>
                <a:latin typeface="Arial"/>
                <a:cs typeface="Arial"/>
              </a:rPr>
              <a:t>ouble </a:t>
            </a:r>
            <a:r>
              <a:rPr lang="en-US" sz="2200" dirty="0">
                <a:solidFill>
                  <a:srgbClr val="FFFFFF"/>
                </a:solidFill>
                <a:latin typeface="Arial"/>
                <a:cs typeface="Arial"/>
              </a:rPr>
              <a:t>majors </a:t>
            </a:r>
            <a:r>
              <a:rPr lang="en-US" sz="2200" dirty="0" smtClean="0">
                <a:solidFill>
                  <a:srgbClr val="FFFFFF"/>
                </a:solidFill>
                <a:latin typeface="Arial"/>
                <a:cs typeface="Arial"/>
              </a:rPr>
              <a:t>(</a:t>
            </a:r>
            <a:r>
              <a:rPr lang="zh-CN" altLang="en-US" sz="2200" dirty="0" smtClean="0">
                <a:solidFill>
                  <a:srgbClr val="FFFFFF"/>
                </a:solidFill>
                <a:latin typeface="Arial"/>
                <a:cs typeface="Arial"/>
              </a:rPr>
              <a:t>双学位</a:t>
            </a:r>
            <a:r>
              <a:rPr lang="en-US" altLang="zh-CN" sz="2200" dirty="0" smtClean="0">
                <a:solidFill>
                  <a:srgbClr val="FFFFFF"/>
                </a:solidFill>
                <a:latin typeface="Arial"/>
                <a:cs typeface="Arial"/>
              </a:rPr>
              <a:t>). </a:t>
            </a:r>
          </a:p>
          <a:p>
            <a:pPr marL="571500" indent="-571500">
              <a:buFont typeface="Arial"/>
              <a:buChar char="•"/>
            </a:pPr>
            <a:r>
              <a:rPr lang="en-US" sz="2200" dirty="0" smtClean="0">
                <a:solidFill>
                  <a:srgbClr val="FFFFFF"/>
                </a:solidFill>
                <a:latin typeface="Arial"/>
                <a:cs typeface="Arial"/>
              </a:rPr>
              <a:t>Note that undergraduate credentials obtained through self-study examination and adult education may not be verifiable. </a:t>
            </a:r>
          </a:p>
        </p:txBody>
      </p:sp>
      <p:pic>
        <p:nvPicPr>
          <p:cNvPr id="4" name="Picture 3" descr="hastag nafsa-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9178" y="5599140"/>
            <a:ext cx="1922310" cy="1281540"/>
          </a:xfrm>
          <a:prstGeom prst="rect">
            <a:avLst/>
          </a:prstGeom>
        </p:spPr>
      </p:pic>
    </p:spTree>
    <p:extLst>
      <p:ext uri="{BB962C8B-B14F-4D97-AF65-F5344CB8AC3E}">
        <p14:creationId xmlns:p14="http://schemas.microsoft.com/office/powerpoint/2010/main" val="36731470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titled-8-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816454" y="714433"/>
            <a:ext cx="7604215" cy="5786199"/>
          </a:xfrm>
          <a:prstGeom prst="rect">
            <a:avLst/>
          </a:prstGeom>
          <a:noFill/>
        </p:spPr>
        <p:txBody>
          <a:bodyPr wrap="square" rtlCol="0">
            <a:spAutoFit/>
          </a:bodyPr>
          <a:lstStyle/>
          <a:p>
            <a:r>
              <a:rPr lang="en-US" sz="4000" b="1" dirty="0" smtClean="0">
                <a:solidFill>
                  <a:schemeClr val="bg1"/>
                </a:solidFill>
                <a:latin typeface="Arial"/>
                <a:cs typeface="Arial"/>
              </a:rPr>
              <a:t>Institutional Verification System Example 1 – </a:t>
            </a:r>
            <a:r>
              <a:rPr lang="en-US" sz="4000" b="1" dirty="0">
                <a:solidFill>
                  <a:schemeClr val="bg1"/>
                </a:solidFill>
                <a:latin typeface="Arial"/>
                <a:cs typeface="Arial"/>
              </a:rPr>
              <a:t>Tsinghua University (</a:t>
            </a:r>
            <a:r>
              <a:rPr lang="en-US" sz="4000" b="1" dirty="0" smtClean="0">
                <a:solidFill>
                  <a:schemeClr val="bg1"/>
                </a:solidFill>
                <a:latin typeface="Arial"/>
                <a:cs typeface="Arial"/>
              </a:rPr>
              <a:t>cont’d)</a:t>
            </a:r>
          </a:p>
          <a:p>
            <a:endParaRPr lang="en-US" sz="2000" dirty="0" smtClean="0">
              <a:solidFill>
                <a:srgbClr val="FFFFFF"/>
              </a:solidFill>
              <a:latin typeface="Arial"/>
              <a:cs typeface="Arial"/>
            </a:endParaRPr>
          </a:p>
          <a:p>
            <a:r>
              <a:rPr lang="en-US" sz="2200" dirty="0" smtClean="0">
                <a:solidFill>
                  <a:srgbClr val="FFFFFF"/>
                </a:solidFill>
                <a:latin typeface="Arial"/>
                <a:cs typeface="Arial"/>
              </a:rPr>
              <a:t>You will need the following info from the certificate to perform the verification:</a:t>
            </a:r>
          </a:p>
          <a:p>
            <a:endParaRPr lang="en-US" sz="500" dirty="0">
              <a:solidFill>
                <a:srgbClr val="FFFFFF"/>
              </a:solidFill>
              <a:latin typeface="Arial"/>
              <a:cs typeface="Arial"/>
            </a:endParaRPr>
          </a:p>
          <a:p>
            <a:pPr marL="571500" indent="-571500">
              <a:buFont typeface="Arial"/>
              <a:buChar char="•"/>
            </a:pPr>
            <a:r>
              <a:rPr lang="en-US" sz="2200" dirty="0">
                <a:solidFill>
                  <a:srgbClr val="FFFFFF"/>
                </a:solidFill>
                <a:latin typeface="Arial"/>
                <a:cs typeface="Arial"/>
              </a:rPr>
              <a:t>Name (on the document)</a:t>
            </a:r>
          </a:p>
          <a:p>
            <a:pPr marL="571500" indent="-571500">
              <a:buFont typeface="Arial"/>
              <a:buChar char="•"/>
            </a:pPr>
            <a:r>
              <a:rPr lang="en-US" sz="2200" dirty="0">
                <a:solidFill>
                  <a:srgbClr val="FFFFFF"/>
                </a:solidFill>
                <a:latin typeface="Arial"/>
                <a:cs typeface="Arial"/>
              </a:rPr>
              <a:t>Date of Birth</a:t>
            </a:r>
          </a:p>
          <a:p>
            <a:pPr marL="571500" indent="-571500">
              <a:buFont typeface="Arial"/>
              <a:buChar char="•"/>
            </a:pPr>
            <a:r>
              <a:rPr lang="en-US" sz="2200" dirty="0">
                <a:solidFill>
                  <a:srgbClr val="FFFFFF"/>
                </a:solidFill>
                <a:latin typeface="Arial"/>
                <a:cs typeface="Arial"/>
              </a:rPr>
              <a:t>Enrollment Year</a:t>
            </a:r>
          </a:p>
          <a:p>
            <a:pPr marL="571500" indent="-571500">
              <a:buFont typeface="Arial"/>
              <a:buChar char="•"/>
            </a:pPr>
            <a:r>
              <a:rPr lang="en-US" sz="2200" dirty="0">
                <a:solidFill>
                  <a:srgbClr val="FFFFFF"/>
                </a:solidFill>
                <a:latin typeface="Arial"/>
                <a:cs typeface="Arial"/>
              </a:rPr>
              <a:t>Graduation </a:t>
            </a:r>
            <a:r>
              <a:rPr lang="en-US" sz="2200" dirty="0" smtClean="0">
                <a:solidFill>
                  <a:srgbClr val="FFFFFF"/>
                </a:solidFill>
                <a:latin typeface="Arial"/>
                <a:cs typeface="Arial"/>
              </a:rPr>
              <a:t>Year &amp; Month</a:t>
            </a:r>
            <a:endParaRPr lang="en-US" sz="2200" dirty="0">
              <a:solidFill>
                <a:srgbClr val="FFFFFF"/>
              </a:solidFill>
              <a:latin typeface="Arial"/>
              <a:cs typeface="Arial"/>
            </a:endParaRPr>
          </a:p>
          <a:p>
            <a:pPr marL="571500" indent="-571500">
              <a:buFont typeface="Arial"/>
              <a:buChar char="•"/>
            </a:pPr>
            <a:r>
              <a:rPr lang="en-US" sz="2200" dirty="0" smtClean="0">
                <a:solidFill>
                  <a:srgbClr val="FFFFFF"/>
                </a:solidFill>
                <a:latin typeface="Arial"/>
                <a:cs typeface="Arial"/>
              </a:rPr>
              <a:t>Certificate Number</a:t>
            </a:r>
          </a:p>
          <a:p>
            <a:endParaRPr lang="en-US" sz="500" dirty="0">
              <a:solidFill>
                <a:srgbClr val="FFFFFF"/>
              </a:solidFill>
              <a:latin typeface="Arial"/>
              <a:cs typeface="Arial"/>
            </a:endParaRPr>
          </a:p>
          <a:p>
            <a:r>
              <a:rPr lang="en-US" sz="2200" dirty="0" smtClean="0">
                <a:solidFill>
                  <a:srgbClr val="FFFFFF"/>
                </a:solidFill>
                <a:latin typeface="Arial"/>
                <a:cs typeface="Arial"/>
                <a:hlinkClick r:id="rId3"/>
              </a:rPr>
              <a:t>Tsinghua University Verification Page</a:t>
            </a:r>
            <a:r>
              <a:rPr lang="en-US" sz="2200" dirty="0" smtClean="0">
                <a:solidFill>
                  <a:srgbClr val="FFFFFF"/>
                </a:solidFill>
                <a:latin typeface="Arial"/>
                <a:cs typeface="Arial"/>
              </a:rPr>
              <a:t> </a:t>
            </a:r>
          </a:p>
          <a:p>
            <a:endParaRPr lang="en-US" sz="2200" dirty="0">
              <a:solidFill>
                <a:srgbClr val="FFFFFF"/>
              </a:solidFill>
              <a:latin typeface="Arial"/>
              <a:cs typeface="Arial"/>
            </a:endParaRPr>
          </a:p>
          <a:p>
            <a:endParaRPr lang="en-US" sz="2200" dirty="0" smtClean="0">
              <a:solidFill>
                <a:srgbClr val="FFFFFF"/>
              </a:solidFill>
              <a:latin typeface="Arial"/>
              <a:cs typeface="Arial"/>
            </a:endParaRPr>
          </a:p>
        </p:txBody>
      </p:sp>
      <p:pic>
        <p:nvPicPr>
          <p:cNvPr id="4" name="Picture 3" descr="hastag nafsa-0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9178" y="5599140"/>
            <a:ext cx="1922310" cy="1281540"/>
          </a:xfrm>
          <a:prstGeom prst="rect">
            <a:avLst/>
          </a:prstGeom>
        </p:spPr>
      </p:pic>
    </p:spTree>
    <p:extLst>
      <p:ext uri="{BB962C8B-B14F-4D97-AF65-F5344CB8AC3E}">
        <p14:creationId xmlns:p14="http://schemas.microsoft.com/office/powerpoint/2010/main" val="11385396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titled-8-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816454" y="714433"/>
            <a:ext cx="7604215" cy="5601533"/>
          </a:xfrm>
          <a:prstGeom prst="rect">
            <a:avLst/>
          </a:prstGeom>
          <a:noFill/>
        </p:spPr>
        <p:txBody>
          <a:bodyPr wrap="square" rtlCol="0">
            <a:spAutoFit/>
          </a:bodyPr>
          <a:lstStyle/>
          <a:p>
            <a:r>
              <a:rPr lang="en-US" sz="4000" b="1" dirty="0" smtClean="0">
                <a:solidFill>
                  <a:prstClr val="white"/>
                </a:solidFill>
                <a:latin typeface="Arial"/>
                <a:cs typeface="Arial"/>
              </a:rPr>
              <a:t>Institutional Verification System Example 1 – </a:t>
            </a:r>
            <a:r>
              <a:rPr lang="en-US" sz="4000" b="1" dirty="0">
                <a:solidFill>
                  <a:prstClr val="white"/>
                </a:solidFill>
                <a:latin typeface="Arial"/>
                <a:cs typeface="Arial"/>
              </a:rPr>
              <a:t>Tsinghua University (</a:t>
            </a:r>
            <a:r>
              <a:rPr lang="en-US" sz="4000" b="1" dirty="0" smtClean="0">
                <a:solidFill>
                  <a:prstClr val="white"/>
                </a:solidFill>
                <a:latin typeface="Arial"/>
                <a:cs typeface="Arial"/>
              </a:rPr>
              <a:t>cont’d)</a:t>
            </a:r>
          </a:p>
          <a:p>
            <a:endParaRPr lang="en-US" sz="2200" dirty="0" smtClean="0">
              <a:solidFill>
                <a:srgbClr val="FFFFFF"/>
              </a:solidFill>
              <a:latin typeface="Arial"/>
              <a:cs typeface="Arial"/>
            </a:endParaRPr>
          </a:p>
          <a:p>
            <a:pPr marL="571500" indent="-571500">
              <a:buFont typeface="Arial"/>
              <a:buChar char="•"/>
            </a:pPr>
            <a:r>
              <a:rPr lang="en-US" sz="2200" dirty="0">
                <a:solidFill>
                  <a:srgbClr val="FFFFFF"/>
                </a:solidFill>
                <a:latin typeface="Arial"/>
                <a:cs typeface="Arial"/>
              </a:rPr>
              <a:t>Certificate numbers </a:t>
            </a:r>
            <a:r>
              <a:rPr lang="en-US" sz="2200" dirty="0" smtClean="0">
                <a:solidFill>
                  <a:srgbClr val="FFFFFF"/>
                </a:solidFill>
                <a:latin typeface="Arial"/>
                <a:cs typeface="Arial"/>
              </a:rPr>
              <a:t>can be from 3 to 18 digits in length</a:t>
            </a:r>
          </a:p>
          <a:p>
            <a:pPr marL="571500" indent="-571500">
              <a:buFont typeface="Arial"/>
              <a:buChar char="•"/>
            </a:pPr>
            <a:r>
              <a:rPr lang="en-US" sz="2200" dirty="0" smtClean="0">
                <a:solidFill>
                  <a:srgbClr val="FFFFFF"/>
                </a:solidFill>
                <a:latin typeface="Arial"/>
                <a:cs typeface="Arial"/>
              </a:rPr>
              <a:t>It would be more convenient to use Google Translate to first preview the verification page in English. </a:t>
            </a:r>
          </a:p>
          <a:p>
            <a:pPr marL="571500" indent="-571500">
              <a:buFont typeface="Arial"/>
              <a:buChar char="•"/>
            </a:pPr>
            <a:r>
              <a:rPr lang="en-US" sz="2200" dirty="0" smtClean="0">
                <a:solidFill>
                  <a:srgbClr val="FFFFFF"/>
                </a:solidFill>
                <a:latin typeface="Arial"/>
                <a:cs typeface="Arial"/>
              </a:rPr>
              <a:t>The “Name” section is the only field that needs to be typed in using Chinese characters. </a:t>
            </a:r>
          </a:p>
          <a:p>
            <a:pPr marL="571500" indent="-571500">
              <a:buFont typeface="Arial"/>
              <a:buChar char="•"/>
            </a:pPr>
            <a:r>
              <a:rPr lang="en-US" sz="2200" dirty="0">
                <a:solidFill>
                  <a:srgbClr val="FFFFFF"/>
                </a:solidFill>
                <a:latin typeface="Arial"/>
                <a:cs typeface="Arial"/>
                <a:hlinkClick r:id="rId3"/>
              </a:rPr>
              <a:t>O</a:t>
            </a:r>
            <a:r>
              <a:rPr lang="en-US" sz="2200" dirty="0" smtClean="0">
                <a:solidFill>
                  <a:srgbClr val="FFFFFF"/>
                </a:solidFill>
                <a:latin typeface="Arial"/>
                <a:cs typeface="Arial"/>
                <a:hlinkClick r:id="rId3"/>
              </a:rPr>
              <a:t>nline Chinese character handwriting tool </a:t>
            </a:r>
            <a:endParaRPr lang="en-US" sz="2200" dirty="0" smtClean="0">
              <a:solidFill>
                <a:srgbClr val="FFFFFF"/>
              </a:solidFill>
              <a:latin typeface="Arial"/>
              <a:cs typeface="Arial"/>
            </a:endParaRPr>
          </a:p>
          <a:p>
            <a:pPr marL="571500" indent="-571500">
              <a:buFont typeface="Arial"/>
              <a:buChar char="•"/>
            </a:pPr>
            <a:r>
              <a:rPr lang="en-US" sz="2200" dirty="0" smtClean="0">
                <a:solidFill>
                  <a:srgbClr val="FFFFFF"/>
                </a:solidFill>
                <a:latin typeface="Arial"/>
                <a:cs typeface="Arial"/>
              </a:rPr>
              <a:t>The rest of the fields can be typed in using numbers. </a:t>
            </a:r>
            <a:endParaRPr lang="en-US" dirty="0" smtClean="0">
              <a:solidFill>
                <a:srgbClr val="FFFFFF"/>
              </a:solidFill>
              <a:latin typeface="Arial"/>
              <a:cs typeface="Arial"/>
            </a:endParaRPr>
          </a:p>
          <a:p>
            <a:pPr marL="571500" indent="-571500">
              <a:buFont typeface="Arial"/>
              <a:buChar char="•"/>
            </a:pPr>
            <a:endParaRPr lang="en-US" dirty="0">
              <a:solidFill>
                <a:srgbClr val="FFFFFF"/>
              </a:solidFill>
              <a:latin typeface="Arial"/>
              <a:cs typeface="Arial"/>
            </a:endParaRPr>
          </a:p>
          <a:p>
            <a:endParaRPr lang="en-US" sz="2200" dirty="0" smtClean="0">
              <a:solidFill>
                <a:srgbClr val="FFFFFF"/>
              </a:solidFill>
              <a:latin typeface="Arial"/>
              <a:cs typeface="Arial"/>
            </a:endParaRPr>
          </a:p>
          <a:p>
            <a:endParaRPr lang="en-US" sz="2200" dirty="0" smtClean="0">
              <a:solidFill>
                <a:srgbClr val="FFFFFF"/>
              </a:solidFill>
              <a:latin typeface="Arial"/>
              <a:cs typeface="Arial"/>
            </a:endParaRPr>
          </a:p>
        </p:txBody>
      </p:sp>
      <p:pic>
        <p:nvPicPr>
          <p:cNvPr id="4" name="Picture 3" descr="hastag nafsa-0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9178" y="5599140"/>
            <a:ext cx="1922310" cy="1281540"/>
          </a:xfrm>
          <a:prstGeom prst="rect">
            <a:avLst/>
          </a:prstGeom>
        </p:spPr>
      </p:pic>
    </p:spTree>
    <p:extLst>
      <p:ext uri="{BB962C8B-B14F-4D97-AF65-F5344CB8AC3E}">
        <p14:creationId xmlns:p14="http://schemas.microsoft.com/office/powerpoint/2010/main" val="1372512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titled-8-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816454" y="714433"/>
            <a:ext cx="7344907" cy="2831544"/>
          </a:xfrm>
          <a:prstGeom prst="rect">
            <a:avLst/>
          </a:prstGeom>
          <a:noFill/>
        </p:spPr>
        <p:txBody>
          <a:bodyPr wrap="square" rtlCol="0">
            <a:spAutoFit/>
          </a:bodyPr>
          <a:lstStyle/>
          <a:p>
            <a:r>
              <a:rPr lang="en-US" sz="3000" b="1" dirty="0" smtClean="0">
                <a:solidFill>
                  <a:prstClr val="white"/>
                </a:solidFill>
                <a:latin typeface="Arial"/>
                <a:cs typeface="Arial"/>
              </a:rPr>
              <a:t>Institutional Verification System Example 1 – </a:t>
            </a:r>
            <a:r>
              <a:rPr lang="en-US" sz="3000" b="1" dirty="0">
                <a:solidFill>
                  <a:prstClr val="white"/>
                </a:solidFill>
                <a:latin typeface="Arial"/>
                <a:cs typeface="Arial"/>
              </a:rPr>
              <a:t>Tsinghua University (</a:t>
            </a:r>
            <a:r>
              <a:rPr lang="en-US" sz="3000" b="1" dirty="0" smtClean="0">
                <a:solidFill>
                  <a:prstClr val="white"/>
                </a:solidFill>
                <a:latin typeface="Arial"/>
                <a:cs typeface="Arial"/>
              </a:rPr>
              <a:t>cont’d)</a:t>
            </a:r>
          </a:p>
          <a:p>
            <a:endParaRPr lang="en-US" sz="2200" dirty="0" smtClean="0">
              <a:solidFill>
                <a:srgbClr val="FFFFFF"/>
              </a:solidFill>
              <a:latin typeface="Arial"/>
              <a:cs typeface="Arial"/>
            </a:endParaRPr>
          </a:p>
          <a:p>
            <a:endParaRPr lang="en-US" sz="2200" dirty="0" smtClean="0">
              <a:solidFill>
                <a:srgbClr val="FFFFFF"/>
              </a:solidFill>
              <a:latin typeface="Arial"/>
              <a:cs typeface="Arial"/>
            </a:endParaRPr>
          </a:p>
          <a:p>
            <a:endParaRPr lang="en-US" sz="2200" dirty="0" smtClean="0">
              <a:solidFill>
                <a:srgbClr val="FFFFFF"/>
              </a:solidFill>
              <a:latin typeface="Arial"/>
              <a:cs typeface="Arial"/>
            </a:endParaRPr>
          </a:p>
          <a:p>
            <a:endParaRPr lang="en-US" sz="2200" dirty="0" smtClean="0">
              <a:solidFill>
                <a:srgbClr val="FFFFFF"/>
              </a:solidFill>
              <a:latin typeface="Arial"/>
              <a:cs typeface="Arial"/>
            </a:endParaRPr>
          </a:p>
        </p:txBody>
      </p:sp>
      <p:pic>
        <p:nvPicPr>
          <p:cNvPr id="4" name="Picture 3" descr="hastag nafsa-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9178" y="5599140"/>
            <a:ext cx="1922310" cy="1281540"/>
          </a:xfrm>
          <a:prstGeom prst="rect">
            <a:avLst/>
          </a:prstGeom>
        </p:spPr>
      </p:pic>
      <p:sp>
        <p:nvSpPr>
          <p:cNvPr id="9" name="TextBox 8"/>
          <p:cNvSpPr txBox="1"/>
          <p:nvPr/>
        </p:nvSpPr>
        <p:spPr>
          <a:xfrm>
            <a:off x="1081585" y="3350525"/>
            <a:ext cx="363254" cy="369332"/>
          </a:xfrm>
          <a:prstGeom prst="rect">
            <a:avLst/>
          </a:prstGeom>
          <a:noFill/>
        </p:spPr>
        <p:txBody>
          <a:bodyPr wrap="square" rtlCol="0">
            <a:spAutoFit/>
          </a:bodyPr>
          <a:lstStyle/>
          <a:p>
            <a:endParaRPr lang="en-US" dirty="0"/>
          </a:p>
        </p:txBody>
      </p:sp>
      <p:pic>
        <p:nvPicPr>
          <p:cNvPr id="7" name="Picture 6"/>
          <p:cNvPicPr>
            <a:picLocks noChangeAspect="1"/>
          </p:cNvPicPr>
          <p:nvPr/>
        </p:nvPicPr>
        <p:blipFill>
          <a:blip r:embed="rId4"/>
          <a:stretch>
            <a:fillRect/>
          </a:stretch>
        </p:blipFill>
        <p:spPr>
          <a:xfrm>
            <a:off x="698894" y="2227440"/>
            <a:ext cx="6667165" cy="4606023"/>
          </a:xfrm>
          <a:prstGeom prst="rect">
            <a:avLst/>
          </a:prstGeom>
        </p:spPr>
      </p:pic>
      <p:sp>
        <p:nvSpPr>
          <p:cNvPr id="8" name="Rectangle 7"/>
          <p:cNvSpPr/>
          <p:nvPr/>
        </p:nvSpPr>
        <p:spPr>
          <a:xfrm>
            <a:off x="4942114" y="2786743"/>
            <a:ext cx="740229" cy="21771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9161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titled-8-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816454" y="714433"/>
            <a:ext cx="7445803" cy="4185761"/>
          </a:xfrm>
          <a:prstGeom prst="rect">
            <a:avLst/>
          </a:prstGeom>
          <a:noFill/>
        </p:spPr>
        <p:txBody>
          <a:bodyPr wrap="square" rtlCol="0">
            <a:spAutoFit/>
          </a:bodyPr>
          <a:lstStyle/>
          <a:p>
            <a:r>
              <a:rPr lang="en-US" sz="3000" b="1" dirty="0" smtClean="0">
                <a:solidFill>
                  <a:prstClr val="white"/>
                </a:solidFill>
                <a:latin typeface="Arial"/>
                <a:cs typeface="Arial"/>
              </a:rPr>
              <a:t>Institutional Verification System Example 1 – </a:t>
            </a:r>
            <a:r>
              <a:rPr lang="en-US" sz="3000" b="1" dirty="0">
                <a:solidFill>
                  <a:prstClr val="white"/>
                </a:solidFill>
                <a:latin typeface="Arial"/>
                <a:cs typeface="Arial"/>
              </a:rPr>
              <a:t>Tsinghua University (</a:t>
            </a:r>
            <a:r>
              <a:rPr lang="en-US" sz="3000" b="1" dirty="0" smtClean="0">
                <a:solidFill>
                  <a:prstClr val="white"/>
                </a:solidFill>
                <a:latin typeface="Arial"/>
                <a:cs typeface="Arial"/>
              </a:rPr>
              <a:t>cont’d)</a:t>
            </a:r>
          </a:p>
          <a:p>
            <a:endParaRPr lang="en-US" sz="2200" dirty="0" smtClean="0">
              <a:solidFill>
                <a:srgbClr val="FFFFFF"/>
              </a:solidFill>
              <a:latin typeface="Arial"/>
              <a:cs typeface="Arial"/>
            </a:endParaRPr>
          </a:p>
          <a:p>
            <a:r>
              <a:rPr lang="en-US" sz="2200" dirty="0">
                <a:solidFill>
                  <a:srgbClr val="FFFFFF"/>
                </a:solidFill>
                <a:latin typeface="Arial"/>
                <a:cs typeface="Arial"/>
                <a:hlinkClick r:id="rId3"/>
              </a:rPr>
              <a:t>Chinese Numeration </a:t>
            </a:r>
            <a:r>
              <a:rPr lang="en-US" sz="2200" dirty="0" smtClean="0">
                <a:solidFill>
                  <a:srgbClr val="FFFFFF"/>
                </a:solidFill>
                <a:latin typeface="Arial"/>
                <a:cs typeface="Arial"/>
                <a:hlinkClick r:id="rId3"/>
              </a:rPr>
              <a:t>System</a:t>
            </a:r>
            <a:r>
              <a:rPr lang="en-US" sz="2200" dirty="0" smtClean="0">
                <a:solidFill>
                  <a:srgbClr val="FFFFFF"/>
                </a:solidFill>
                <a:latin typeface="Arial"/>
                <a:cs typeface="Arial"/>
              </a:rPr>
              <a:t> </a:t>
            </a:r>
          </a:p>
          <a:p>
            <a:endParaRPr lang="en-US" sz="2200" dirty="0" smtClean="0">
              <a:solidFill>
                <a:srgbClr val="FFFFFF"/>
              </a:solidFill>
              <a:latin typeface="Arial"/>
              <a:cs typeface="Arial"/>
            </a:endParaRPr>
          </a:p>
          <a:p>
            <a:r>
              <a:rPr lang="ja-JP" altLang="en-US" sz="2200" dirty="0" smtClean="0">
                <a:solidFill>
                  <a:srgbClr val="FFFFFF"/>
                </a:solidFill>
                <a:latin typeface="Arial" panose="020B0604020202020204" pitchFamily="34" charset="0"/>
                <a:cs typeface="Arial" panose="020B0604020202020204" pitchFamily="34" charset="0"/>
              </a:rPr>
              <a:t>月</a:t>
            </a:r>
            <a:r>
              <a:rPr lang="en-US" altLang="ja-JP" sz="2200" dirty="0" smtClean="0">
                <a:solidFill>
                  <a:srgbClr val="FFFFFF"/>
                </a:solidFill>
                <a:latin typeface="Arial" panose="020B0604020202020204" pitchFamily="34" charset="0"/>
                <a:cs typeface="Arial" panose="020B0604020202020204" pitchFamily="34" charset="0"/>
              </a:rPr>
              <a:t>= Month </a:t>
            </a:r>
          </a:p>
          <a:p>
            <a:endParaRPr lang="en-US" sz="2200" dirty="0">
              <a:solidFill>
                <a:srgbClr val="FFFFFF"/>
              </a:solidFill>
              <a:latin typeface="Arial" panose="020B0604020202020204" pitchFamily="34" charset="0"/>
              <a:cs typeface="Arial" panose="020B0604020202020204" pitchFamily="34" charset="0"/>
            </a:endParaRPr>
          </a:p>
          <a:p>
            <a:r>
              <a:rPr lang="ja-JP" altLang="en-US" sz="2200" dirty="0" smtClean="0">
                <a:solidFill>
                  <a:srgbClr val="FFFFFF"/>
                </a:solidFill>
                <a:latin typeface="Arial" panose="020B0604020202020204" pitchFamily="34" charset="0"/>
                <a:cs typeface="Arial" panose="020B0604020202020204" pitchFamily="34" charset="0"/>
              </a:rPr>
              <a:t>年 </a:t>
            </a:r>
            <a:r>
              <a:rPr lang="en-US" altLang="ja-JP" sz="2200" dirty="0" smtClean="0">
                <a:solidFill>
                  <a:srgbClr val="FFFFFF"/>
                </a:solidFill>
                <a:latin typeface="Arial" panose="020B0604020202020204" pitchFamily="34" charset="0"/>
                <a:cs typeface="Arial" panose="020B0604020202020204" pitchFamily="34" charset="0"/>
              </a:rPr>
              <a:t>= Year</a:t>
            </a:r>
            <a:endParaRPr lang="en-US" sz="2200" dirty="0">
              <a:solidFill>
                <a:srgbClr val="FFFFFF"/>
              </a:solidFill>
              <a:latin typeface="Arial" panose="020B0604020202020204" pitchFamily="34" charset="0"/>
              <a:cs typeface="Arial" panose="020B0604020202020204" pitchFamily="34" charset="0"/>
            </a:endParaRPr>
          </a:p>
          <a:p>
            <a:endParaRPr lang="en-US" sz="2200" dirty="0" smtClean="0">
              <a:solidFill>
                <a:srgbClr val="FFFFFF"/>
              </a:solidFill>
              <a:latin typeface="Arial"/>
              <a:cs typeface="Arial"/>
            </a:endParaRPr>
          </a:p>
          <a:p>
            <a:endParaRPr lang="en-US" sz="2200" dirty="0" smtClean="0">
              <a:solidFill>
                <a:srgbClr val="FFFFFF"/>
              </a:solidFill>
              <a:latin typeface="Arial"/>
              <a:cs typeface="Arial"/>
            </a:endParaRPr>
          </a:p>
        </p:txBody>
      </p:sp>
      <p:pic>
        <p:nvPicPr>
          <p:cNvPr id="4" name="Picture 3" descr="hastag nafsa-0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9178" y="5599140"/>
            <a:ext cx="1922310" cy="1281540"/>
          </a:xfrm>
          <a:prstGeom prst="rect">
            <a:avLst/>
          </a:prstGeom>
        </p:spPr>
      </p:pic>
      <p:sp>
        <p:nvSpPr>
          <p:cNvPr id="9" name="TextBox 8"/>
          <p:cNvSpPr txBox="1"/>
          <p:nvPr/>
        </p:nvSpPr>
        <p:spPr>
          <a:xfrm>
            <a:off x="1081585" y="3350525"/>
            <a:ext cx="363254" cy="369332"/>
          </a:xfrm>
          <a:prstGeom prst="rect">
            <a:avLst/>
          </a:prstGeom>
          <a:noFill/>
        </p:spPr>
        <p:txBody>
          <a:bodyPr wrap="square" rtlCol="0">
            <a:spAutoFit/>
          </a:bodyPr>
          <a:lstStyle/>
          <a:p>
            <a:endParaRPr lang="en-US" dirty="0"/>
          </a:p>
        </p:txBody>
      </p:sp>
      <p:pic>
        <p:nvPicPr>
          <p:cNvPr id="5" name="Picture 4"/>
          <p:cNvPicPr>
            <a:picLocks noChangeAspect="1"/>
          </p:cNvPicPr>
          <p:nvPr/>
        </p:nvPicPr>
        <p:blipFill>
          <a:blip r:embed="rId5"/>
          <a:stretch>
            <a:fillRect/>
          </a:stretch>
        </p:blipFill>
        <p:spPr>
          <a:xfrm>
            <a:off x="896528" y="4596690"/>
            <a:ext cx="6619875" cy="1181100"/>
          </a:xfrm>
          <a:prstGeom prst="rect">
            <a:avLst/>
          </a:prstGeom>
        </p:spPr>
      </p:pic>
    </p:spTree>
    <p:extLst>
      <p:ext uri="{BB962C8B-B14F-4D97-AF65-F5344CB8AC3E}">
        <p14:creationId xmlns:p14="http://schemas.microsoft.com/office/powerpoint/2010/main" val="29455030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2610</TotalTime>
  <Words>1609</Words>
  <Application>Microsoft Office PowerPoint</Application>
  <PresentationFormat>On-screen Show (4:3)</PresentationFormat>
  <Paragraphs>290</Paragraphs>
  <Slides>43</Slides>
  <Notes>0</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use electronic verification in International Admissions?</vt:lpstr>
      <vt:lpstr>Should we implement a new policy/practice?</vt:lpstr>
      <vt:lpstr>Revising our Business Practices</vt:lpstr>
      <vt:lpstr>Implementation</vt:lpstr>
      <vt:lpstr>Now what?</vt:lpstr>
      <vt:lpstr>PowerPoint Presentation</vt:lpstr>
      <vt:lpstr>Contact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Alex</cp:lastModifiedBy>
  <cp:revision>86</cp:revision>
  <dcterms:created xsi:type="dcterms:W3CDTF">2015-07-07T17:49:54Z</dcterms:created>
  <dcterms:modified xsi:type="dcterms:W3CDTF">2015-10-28T21:32:27Z</dcterms:modified>
</cp:coreProperties>
</file>