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59" r:id="rId3"/>
    <p:sldId id="482" r:id="rId4"/>
    <p:sldId id="481" r:id="rId5"/>
    <p:sldId id="512" r:id="rId6"/>
    <p:sldId id="513" r:id="rId7"/>
    <p:sldId id="514" r:id="rId8"/>
    <p:sldId id="515" r:id="rId9"/>
    <p:sldId id="516" r:id="rId10"/>
    <p:sldId id="517" r:id="rId11"/>
    <p:sldId id="473" r:id="rId12"/>
    <p:sldId id="474" r:id="rId13"/>
    <p:sldId id="475" r:id="rId14"/>
    <p:sldId id="519" r:id="rId15"/>
    <p:sldId id="520" r:id="rId16"/>
    <p:sldId id="521" r:id="rId17"/>
    <p:sldId id="476" r:id="rId18"/>
    <p:sldId id="486" r:id="rId19"/>
    <p:sldId id="484" r:id="rId20"/>
    <p:sldId id="485" r:id="rId21"/>
    <p:sldId id="489" r:id="rId22"/>
    <p:sldId id="501" r:id="rId23"/>
    <p:sldId id="503" r:id="rId24"/>
    <p:sldId id="500" r:id="rId25"/>
    <p:sldId id="502" r:id="rId26"/>
    <p:sldId id="488" r:id="rId27"/>
    <p:sldId id="487" r:id="rId28"/>
    <p:sldId id="496" r:id="rId29"/>
    <p:sldId id="499" r:id="rId30"/>
    <p:sldId id="498" r:id="rId31"/>
    <p:sldId id="507" r:id="rId32"/>
    <p:sldId id="508" r:id="rId33"/>
    <p:sldId id="506" r:id="rId34"/>
    <p:sldId id="490" r:id="rId35"/>
    <p:sldId id="491" r:id="rId36"/>
    <p:sldId id="492" r:id="rId37"/>
    <p:sldId id="494" r:id="rId38"/>
    <p:sldId id="522" r:id="rId39"/>
    <p:sldId id="433" r:id="rId40"/>
    <p:sldId id="384" r:id="rId41"/>
    <p:sldId id="385" r:id="rId42"/>
    <p:sldId id="386" r:id="rId43"/>
    <p:sldId id="387" r:id="rId44"/>
    <p:sldId id="509" r:id="rId45"/>
    <p:sldId id="510" r:id="rId46"/>
    <p:sldId id="511" r:id="rId47"/>
    <p:sldId id="523" r:id="rId48"/>
    <p:sldId id="39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2" autoAdjust="0"/>
    <p:restoredTop sz="94707" autoAdjust="0"/>
  </p:normalViewPr>
  <p:slideViewPr>
    <p:cSldViewPr>
      <p:cViewPr>
        <p:scale>
          <a:sx n="123" d="100"/>
          <a:sy n="123" d="100"/>
        </p:scale>
        <p:origin x="-1284" y="-72"/>
      </p:cViewPr>
      <p:guideLst>
        <p:guide orient="horz" pos="2160"/>
        <p:guide pos="2880"/>
      </p:guideLst>
    </p:cSldViewPr>
  </p:slideViewPr>
  <p:outlineViewPr>
    <p:cViewPr>
      <p:scale>
        <a:sx n="33" d="100"/>
        <a:sy n="33" d="100"/>
      </p:scale>
      <p:origin x="0" y="-8466"/>
    </p:cViewPr>
  </p:outlineViewPr>
  <p:notesTextViewPr>
    <p:cViewPr>
      <p:scale>
        <a:sx n="1" d="1"/>
        <a:sy n="1" d="1"/>
      </p:scale>
      <p:origin x="0" y="0"/>
    </p:cViewPr>
  </p:notesTextViewPr>
  <p:sorterViewPr>
    <p:cViewPr>
      <p:scale>
        <a:sx n="100" d="100"/>
        <a:sy n="100" d="100"/>
      </p:scale>
      <p:origin x="0" y="39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13FB12-3278-4C11-976B-2CEAA2426858}" type="datetimeFigureOut">
              <a:rPr lang="en-US" smtClean="0"/>
              <a:pPr/>
              <a:t>10/29/2014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1A8423-63E5-43BB-B9D0-2B58B7328D30}" type="slidenum">
              <a:rPr lang="en-US" smtClean="0"/>
              <a:pPr/>
              <a:t>‹#›</a:t>
            </a:fld>
            <a:endParaRPr lang="en-US"/>
          </a:p>
        </p:txBody>
      </p:sp>
    </p:spTree>
    <p:extLst>
      <p:ext uri="{BB962C8B-B14F-4D97-AF65-F5344CB8AC3E}">
        <p14:creationId xmlns:p14="http://schemas.microsoft.com/office/powerpoint/2010/main" val="2024652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359488-DB01-4DB5-89A1-9A82E94FE7E5}" type="datetimeFigureOut">
              <a:rPr lang="en-US" smtClean="0"/>
              <a:pPr/>
              <a:t>10/29/2014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CBD67F-7058-4881-96C6-2B43B328B088}" type="slidenum">
              <a:rPr lang="en-US" smtClean="0"/>
              <a:pPr/>
              <a:t>‹#›</a:t>
            </a:fld>
            <a:endParaRPr lang="en-US"/>
          </a:p>
        </p:txBody>
      </p:sp>
    </p:spTree>
    <p:extLst>
      <p:ext uri="{BB962C8B-B14F-4D97-AF65-F5344CB8AC3E}">
        <p14:creationId xmlns:p14="http://schemas.microsoft.com/office/powerpoint/2010/main" val="215900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CBD67F-7058-4881-96C6-2B43B328B088}" type="slidenum">
              <a:rPr lang="en-US" smtClean="0"/>
              <a:pPr/>
              <a:t>37</a:t>
            </a:fld>
            <a:endParaRPr lang="en-US"/>
          </a:p>
        </p:txBody>
      </p:sp>
    </p:spTree>
    <p:extLst>
      <p:ext uri="{BB962C8B-B14F-4D97-AF65-F5344CB8AC3E}">
        <p14:creationId xmlns:p14="http://schemas.microsoft.com/office/powerpoint/2010/main" val="757909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146035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86842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256196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18747666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1007396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31431781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31093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258170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372338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4874050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4752C-DB30-4F1D-837F-CF3FA06F63A4}"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163A9-97E0-45B8-BACB-4EF68B011C82}" type="slidenum">
              <a:rPr lang="en-US" smtClean="0"/>
              <a:pPr/>
              <a:t>‹#›</a:t>
            </a:fld>
            <a:endParaRPr lang="en-US"/>
          </a:p>
        </p:txBody>
      </p:sp>
    </p:spTree>
    <p:extLst>
      <p:ext uri="{BB962C8B-B14F-4D97-AF65-F5344CB8AC3E}">
        <p14:creationId xmlns:p14="http://schemas.microsoft.com/office/powerpoint/2010/main" val="85763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4752C-DB30-4F1D-837F-CF3FA06F63A4}" type="datetimeFigureOut">
              <a:rPr lang="en-US" smtClean="0"/>
              <a:pPr/>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163A9-97E0-45B8-BACB-4EF68B011C82}" type="slidenum">
              <a:rPr lang="en-US" smtClean="0"/>
              <a:pPr/>
              <a:t>‹#›</a:t>
            </a:fld>
            <a:endParaRPr lang="en-US"/>
          </a:p>
        </p:txBody>
      </p:sp>
    </p:spTree>
    <p:extLst>
      <p:ext uri="{BB962C8B-B14F-4D97-AF65-F5344CB8AC3E}">
        <p14:creationId xmlns:p14="http://schemas.microsoft.com/office/powerpoint/2010/main" val="281185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QzrRkhU248A"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foreigncredits.com/Resources/GPA-Calculat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lassbase.com/Countries/Tunisia/Grading-Syste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afsa.org/Resource_Library_Assets/Publications_Library/Online_Guide_to_Educational_Systems_Around_the_World/"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hyperlink" Target="http://www.nafsa.org/_/File/_/ges/France.pdf"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hyperlink" Target="http://www.nuffic.nl/en/diploma-recognition/country-modules/country-modules"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hyperlink" Target="http://www.nuffic.nl/en/library/country-module-france.pdf"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hyperlink" Target="http://www.playnaia.org/page/intldirectory.php"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hyperlink" Target="http://www.playnaia.org/d/international/NAIAEC_IntlDirectory_France.pdf"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hyperlink" Target="http://work.alberta.ca/Immigration/international-education-guides.html" TargetMode="External"/><Relationship Id="rId2" Type="http://schemas.openxmlformats.org/officeDocument/2006/relationships/hyperlink" Target="http://www.classbase.com/"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www.wes.org/wes_tools/profile.asp" TargetMode="External"/><Relationship Id="rId4" Type="http://schemas.openxmlformats.org/officeDocument/2006/relationships/hyperlink" Target="http://norric.org/publications/publications#countries"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othman.zaimi@uwrf.edu" TargetMode="External"/><Relationship Id="rId2" Type="http://schemas.openxmlformats.org/officeDocument/2006/relationships/hyperlink" Target="mailto:qphu@foreigncredits.com"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porcle.com/games/rosenking/countries-using-the-french-grading-system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3600"/>
            <a:ext cx="7772400" cy="1470025"/>
          </a:xfrm>
        </p:spPr>
        <p:txBody>
          <a:bodyPr>
            <a:normAutofit/>
          </a:bodyPr>
          <a:lstStyle/>
          <a:p>
            <a:r>
              <a:rPr lang="en-US" sz="2700" b="1" dirty="0"/>
              <a:t>The French Grading System: Credential Evaluation, Interpretation of Islamic Culture and the Lack of Perfection</a:t>
            </a:r>
          </a:p>
        </p:txBody>
      </p:sp>
      <p:sp>
        <p:nvSpPr>
          <p:cNvPr id="3" name="Subtitle 2"/>
          <p:cNvSpPr>
            <a:spLocks noGrp="1"/>
          </p:cNvSpPr>
          <p:nvPr>
            <p:ph type="subTitle" idx="1"/>
          </p:nvPr>
        </p:nvSpPr>
        <p:spPr>
          <a:xfrm>
            <a:off x="1181100" y="3886200"/>
            <a:ext cx="7086600" cy="2133600"/>
          </a:xfrm>
        </p:spPr>
        <p:txBody>
          <a:bodyPr>
            <a:normAutofit/>
          </a:bodyPr>
          <a:lstStyle/>
          <a:p>
            <a:r>
              <a:rPr lang="en-US" sz="2400" dirty="0">
                <a:solidFill>
                  <a:schemeClr val="tx1"/>
                </a:solidFill>
              </a:rPr>
              <a:t>NAFSA Region V Conference, Grand Rapids, MI 2014</a:t>
            </a:r>
          </a:p>
          <a:p>
            <a:endParaRPr lang="en-US" sz="1800" dirty="0" smtClean="0"/>
          </a:p>
          <a:p>
            <a:r>
              <a:rPr lang="en-US" sz="1800" dirty="0" smtClean="0"/>
              <a:t>Quentin Law Phu</a:t>
            </a:r>
          </a:p>
          <a:p>
            <a:r>
              <a:rPr lang="en-US" sz="1800" dirty="0"/>
              <a:t>Othman </a:t>
            </a:r>
            <a:r>
              <a:rPr lang="en-US" sz="1800" dirty="0" err="1" smtClean="0"/>
              <a:t>Zaimi</a:t>
            </a:r>
            <a:endParaRPr lang="en-US" sz="1800" dirty="0" smtClean="0"/>
          </a:p>
          <a:p>
            <a:r>
              <a:rPr lang="en-US" sz="1800" b="1" dirty="0" smtClean="0"/>
              <a:t>Foreign Credits, Inc. </a:t>
            </a:r>
          </a:p>
          <a:p>
            <a:r>
              <a:rPr lang="en-US" sz="1800" b="1" dirty="0" smtClean="0"/>
              <a:t>University of Wisconsin at River Falls</a:t>
            </a:r>
            <a:endParaRPr lang="en-US" sz="18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10" name="Straight Connector 9"/>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629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381000"/>
            <a:ext cx="8229600" cy="1143000"/>
          </a:xfrm>
        </p:spPr>
        <p:txBody>
          <a:bodyPr>
            <a:normAutofit fontScale="90000"/>
          </a:bodyPr>
          <a:lstStyle/>
          <a:p>
            <a:r>
              <a:rPr lang="en-US" dirty="0"/>
              <a:t>French Grading System: Past &amp; Present</a:t>
            </a:r>
          </a:p>
        </p:txBody>
      </p:sp>
      <p:sp>
        <p:nvSpPr>
          <p:cNvPr id="3" name="Content Placeholder 2"/>
          <p:cNvSpPr>
            <a:spLocks noGrp="1"/>
          </p:cNvSpPr>
          <p:nvPr>
            <p:ph idx="1"/>
          </p:nvPr>
        </p:nvSpPr>
        <p:spPr>
          <a:xfrm>
            <a:off x="475129" y="1828800"/>
            <a:ext cx="8229600" cy="3961359"/>
          </a:xfrm>
        </p:spPr>
        <p:txBody>
          <a:bodyPr>
            <a:normAutofit/>
          </a:bodyPr>
          <a:lstStyle/>
          <a:p>
            <a:r>
              <a:rPr lang="en-US" sz="2800" dirty="0" smtClean="0"/>
              <a:t>1882 Schools in Geneva – Good Grades Coupons</a:t>
            </a:r>
          </a:p>
          <a:p>
            <a:pPr marL="0" indent="0">
              <a:buNone/>
            </a:pPr>
            <a:endParaRPr lang="en-US" sz="2800" dirty="0" smtClean="0"/>
          </a:p>
          <a:p>
            <a:r>
              <a:rPr lang="en-US" sz="2800" dirty="0" smtClean="0"/>
              <a:t>Coupons will be calculated in the end for prizes</a:t>
            </a:r>
          </a:p>
          <a:p>
            <a:pPr lvl="1"/>
            <a:r>
              <a:rPr lang="en-US" sz="2400" dirty="0" smtClean="0"/>
              <a:t>Knives and whistles for boys</a:t>
            </a:r>
          </a:p>
          <a:p>
            <a:pPr lvl="1"/>
            <a:r>
              <a:rPr lang="en-US" sz="2400" dirty="0" smtClean="0"/>
              <a:t>Scissors and hairbrushes for girls</a:t>
            </a:r>
          </a:p>
          <a:p>
            <a:pPr marL="457200" lvl="1" indent="0">
              <a:buNone/>
            </a:pPr>
            <a:endParaRPr lang="en-US" sz="2400" dirty="0" smtClean="0"/>
          </a:p>
          <a:p>
            <a:r>
              <a:rPr lang="en-US" sz="2800" dirty="0" smtClean="0"/>
              <a:t>1850, France adopted the 20/20 scale officially</a:t>
            </a:r>
          </a:p>
          <a:p>
            <a:pPr marL="0" indent="0">
              <a:buNone/>
            </a:pPr>
            <a:endParaRPr lang="en-US" sz="2800" dirty="0" smtClean="0"/>
          </a:p>
          <a:p>
            <a:endParaRPr lang="en-US" sz="2800" dirty="0" smtClean="0"/>
          </a:p>
          <a:p>
            <a:pPr marL="571500" indent="-571500">
              <a:buFont typeface="+mj-lt"/>
              <a:buAutoNum type="romanUcPeriod"/>
            </a:pPr>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9" name="Straight Connector 8"/>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6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847850"/>
          </a:xfrm>
        </p:spPr>
        <p:txBody>
          <a:bodyPr>
            <a:normAutofit fontScale="90000"/>
          </a:bodyPr>
          <a:lstStyle/>
          <a:p>
            <a:r>
              <a:rPr lang="en-US" dirty="0" smtClean="0"/>
              <a:t>Lack of “Perfection” in Islamic and French Cultures</a:t>
            </a:r>
            <a:r>
              <a:rPr lang="en-US" dirty="0"/>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6" name="Straight Connector 5"/>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965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 out of 20 </a:t>
            </a:r>
            <a:r>
              <a:rPr lang="en-US" dirty="0" smtClean="0"/>
              <a:t>- </a:t>
            </a:r>
            <a:r>
              <a:rPr lang="en-US" dirty="0" err="1" smtClean="0"/>
              <a:t>Numberphile</a:t>
            </a:r>
            <a:endParaRPr lang="en-US" dirty="0"/>
          </a:p>
        </p:txBody>
      </p:sp>
      <p:pic>
        <p:nvPicPr>
          <p:cNvPr id="4" name="QzrRkhU248A"/>
          <p:cNvPicPr>
            <a:picLocks noGrp="1" noRot="1" noChangeAspect="1"/>
          </p:cNvPicPr>
          <p:nvPr>
            <p:ph idx="1"/>
            <a:videoFile r:link="rId1"/>
          </p:nvPr>
        </p:nvPicPr>
        <p:blipFill>
          <a:blip r:embed="rId3"/>
          <a:stretch>
            <a:fillRect/>
          </a:stretch>
        </p:blipFill>
        <p:spPr>
          <a:xfrm>
            <a:off x="225778" y="1417638"/>
            <a:ext cx="8723488" cy="49069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03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lgn="ctr">
              <a:buNone/>
            </a:pPr>
            <a:r>
              <a:rPr lang="en-US" dirty="0" smtClean="0"/>
              <a:t>“Grade </a:t>
            </a:r>
            <a:r>
              <a:rPr lang="en-US" dirty="0"/>
              <a:t>20 is for God, 19 is for the Professor, 18 is for the </a:t>
            </a:r>
            <a:r>
              <a:rPr lang="en-US" dirty="0" smtClean="0"/>
              <a:t>Pope </a:t>
            </a:r>
            <a:r>
              <a:rPr lang="en-US" dirty="0"/>
              <a:t>and 17 is the maximum grade that the student will </a:t>
            </a:r>
            <a:r>
              <a:rPr lang="en-US" dirty="0" smtClean="0"/>
              <a:t>attain” – Paul Simon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770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2819400"/>
            <a:ext cx="8115300" cy="1676400"/>
          </a:xfrm>
        </p:spPr>
        <p:txBody>
          <a:bodyPr anchor="ctr">
            <a:normAutofit/>
          </a:bodyPr>
          <a:lstStyle/>
          <a:p>
            <a:pPr marL="342900" lvl="2" indent="-342900" algn="ctr">
              <a:spcBef>
                <a:spcPts val="2000"/>
              </a:spcBef>
              <a:buNone/>
            </a:pPr>
            <a:r>
              <a:rPr lang="en-US" sz="2800" dirty="0" smtClean="0"/>
              <a:t>It </a:t>
            </a:r>
            <a:r>
              <a:rPr lang="en-US" sz="2800" dirty="0"/>
              <a:t>is extremely rare for a student to receive a grade of </a:t>
            </a:r>
            <a:r>
              <a:rPr lang="en-US" sz="2800" dirty="0" smtClean="0"/>
              <a:t>20 under the French grading system!</a:t>
            </a:r>
            <a:endParaRPr lang="en-US" dirty="0"/>
          </a:p>
        </p:txBody>
      </p:sp>
      <p:sp>
        <p:nvSpPr>
          <p:cNvPr id="7" name="Title 1"/>
          <p:cNvSpPr>
            <a:spLocks noGrp="1"/>
          </p:cNvSpPr>
          <p:nvPr>
            <p:ph type="title"/>
          </p:nvPr>
        </p:nvSpPr>
        <p:spPr>
          <a:xfrm>
            <a:off x="421341" y="762000"/>
            <a:ext cx="8229600" cy="1143000"/>
          </a:xfrm>
        </p:spPr>
        <p:txBody>
          <a:bodyPr>
            <a:noAutofit/>
          </a:bodyPr>
          <a:lstStyle/>
          <a:p>
            <a:r>
              <a:rPr lang="en-US" sz="3200" dirty="0" smtClean="0"/>
              <a:t>Lack of Perfection – A cultural phenomenon</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955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Lack of Perfection – A cultural phenomenon</a:t>
            </a:r>
            <a:endParaRPr lang="en-US" sz="3200" dirty="0"/>
          </a:p>
        </p:txBody>
      </p:sp>
      <p:sp>
        <p:nvSpPr>
          <p:cNvPr id="3" name="Content Placeholder 2"/>
          <p:cNvSpPr>
            <a:spLocks noGrp="1"/>
          </p:cNvSpPr>
          <p:nvPr>
            <p:ph idx="1"/>
          </p:nvPr>
        </p:nvSpPr>
        <p:spPr>
          <a:xfrm>
            <a:off x="457200" y="1669869"/>
            <a:ext cx="8229600" cy="3961359"/>
          </a:xfrm>
        </p:spPr>
        <p:txBody>
          <a:bodyPr>
            <a:normAutofit lnSpcReduction="10000"/>
          </a:bodyPr>
          <a:lstStyle/>
          <a:p>
            <a:r>
              <a:rPr lang="en-US" sz="2800" dirty="0" smtClean="0"/>
              <a:t>Michel Criton (2008)</a:t>
            </a:r>
          </a:p>
          <a:p>
            <a:pPr marL="0" indent="0">
              <a:buNone/>
            </a:pPr>
            <a:endParaRPr lang="en-US" sz="2800" dirty="0" smtClean="0"/>
          </a:p>
          <a:p>
            <a:r>
              <a:rPr lang="en-US" sz="2800" dirty="0" smtClean="0"/>
              <a:t>1968 Minister of Education “Edgar Faure”</a:t>
            </a:r>
          </a:p>
          <a:p>
            <a:pPr marL="0" indent="0">
              <a:buNone/>
            </a:pPr>
            <a:endParaRPr lang="en-US" sz="2800" dirty="0" smtClean="0"/>
          </a:p>
          <a:p>
            <a:r>
              <a:rPr lang="en-US" sz="2800" dirty="0" smtClean="0"/>
              <a:t>Instructors added “+” and “-” to their grades</a:t>
            </a:r>
          </a:p>
          <a:p>
            <a:pPr marL="0" indent="0">
              <a:buNone/>
            </a:pPr>
            <a:endParaRPr lang="en-US" sz="2800" dirty="0" smtClean="0"/>
          </a:p>
          <a:p>
            <a:r>
              <a:rPr lang="en-US" sz="2800" dirty="0" smtClean="0"/>
              <a:t>The grades became:</a:t>
            </a:r>
          </a:p>
          <a:p>
            <a:pPr lvl="1"/>
            <a:r>
              <a:rPr lang="en-US" sz="2400" dirty="0" smtClean="0"/>
              <a:t>A++, A+, A, A-, A--…….E-, E--</a:t>
            </a:r>
          </a:p>
          <a:p>
            <a:pPr marL="0" indent="0">
              <a:buNone/>
            </a:pPr>
            <a:endParaRPr lang="en-US" sz="2800" dirty="0" smtClean="0"/>
          </a:p>
          <a:p>
            <a:endParaRPr lang="en-US" sz="2800" dirty="0" smtClean="0"/>
          </a:p>
          <a:p>
            <a:pPr marL="571500" indent="-571500">
              <a:buFont typeface="+mj-lt"/>
              <a:buAutoNum type="romanUcPeriod"/>
            </a:pPr>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9" name="Straight Connector 8"/>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4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229600" cy="1143000"/>
          </a:xfrm>
        </p:spPr>
        <p:txBody>
          <a:bodyPr/>
          <a:lstStyle/>
          <a:p>
            <a:r>
              <a:rPr lang="en-US" dirty="0" smtClean="0"/>
              <a:t>How Islamic culture affects grades</a:t>
            </a:r>
            <a:endParaRPr lang="en-US" dirty="0"/>
          </a:p>
        </p:txBody>
      </p:sp>
      <p:sp>
        <p:nvSpPr>
          <p:cNvPr id="7" name="Subtitle 2"/>
          <p:cNvSpPr txBox="1">
            <a:spLocks/>
          </p:cNvSpPr>
          <p:nvPr/>
        </p:nvSpPr>
        <p:spPr>
          <a:xfrm>
            <a:off x="1828800" y="37338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solidFill>
                  <a:schemeClr val="tx1">
                    <a:lumMod val="50000"/>
                    <a:lumOff val="50000"/>
                  </a:schemeClr>
                </a:solidFill>
              </a:rPr>
              <a:t>A personal experience in Morocco</a:t>
            </a:r>
            <a:endParaRPr lang="en-US" dirty="0">
              <a:solidFill>
                <a:schemeClr val="tx1">
                  <a:lumMod val="50000"/>
                  <a:lumOff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943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err="1" smtClean="0"/>
              <a:t>Ozzy’s</a:t>
            </a:r>
            <a:r>
              <a:rPr lang="en-US" dirty="0" smtClean="0"/>
              <a:t> Personal Experience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marL="0" indent="0">
              <a:buNone/>
            </a:pPr>
            <a:r>
              <a:rPr lang="en-US" dirty="0" smtClean="0"/>
              <a:t>Many </a:t>
            </a:r>
            <a:r>
              <a:rPr lang="en-US" dirty="0"/>
              <a:t>teachers in Morocco have told him: </a:t>
            </a:r>
            <a:endParaRPr lang="en-US" dirty="0" smtClean="0"/>
          </a:p>
          <a:p>
            <a:pPr marL="0" indent="0">
              <a:buNone/>
            </a:pPr>
            <a:r>
              <a:rPr lang="en-US" dirty="0" smtClean="0"/>
              <a:t>	“</a:t>
            </a:r>
            <a:r>
              <a:rPr lang="en-US" dirty="0"/>
              <a:t>20/20 is for god only, nobody is perfect </a:t>
            </a:r>
            <a:r>
              <a:rPr lang="en-US" dirty="0" smtClean="0"/>
              <a:t>	but </a:t>
            </a:r>
            <a:r>
              <a:rPr lang="en-US" dirty="0"/>
              <a:t>Allah</a:t>
            </a:r>
            <a:r>
              <a:rPr lang="en-US" dirty="0" smtClean="0"/>
              <a:t>”</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610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847850"/>
          </a:xfrm>
        </p:spPr>
        <p:txBody>
          <a:bodyPr>
            <a:normAutofit fontScale="90000"/>
          </a:bodyPr>
          <a:lstStyle/>
          <a:p>
            <a:r>
              <a:rPr lang="en-US" dirty="0" smtClean="0"/>
              <a:t>Evaluating </a:t>
            </a:r>
            <a:r>
              <a:rPr lang="en-US" dirty="0"/>
              <a:t>French-based credentials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6" name="Straight Connector 5"/>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218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French-Based Grading Basics I</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French-based grades are </a:t>
            </a:r>
            <a:r>
              <a:rPr lang="en-US" dirty="0"/>
              <a:t>awarded on a scale of </a:t>
            </a:r>
            <a:r>
              <a:rPr lang="en-US" dirty="0" smtClean="0"/>
              <a:t>1-20</a:t>
            </a:r>
          </a:p>
          <a:p>
            <a:pPr marL="571500" indent="-571500">
              <a:buFont typeface="+mj-lt"/>
              <a:buAutoNum type="romanUcPeriod"/>
            </a:pPr>
            <a:r>
              <a:rPr lang="en-US" dirty="0" smtClean="0"/>
              <a:t>Traditionally</a:t>
            </a:r>
            <a:r>
              <a:rPr lang="en-US" dirty="0"/>
              <a:t>, grades higher than 16 are seldom </a:t>
            </a:r>
            <a:r>
              <a:rPr lang="en-US" dirty="0" smtClean="0"/>
              <a:t>awarded</a:t>
            </a:r>
          </a:p>
          <a:p>
            <a:pPr marL="571500" indent="-571500">
              <a:buFont typeface="+mj-lt"/>
              <a:buAutoNum type="romanUcPeriod"/>
            </a:pPr>
            <a:r>
              <a:rPr lang="en-US" dirty="0" smtClean="0"/>
              <a:t>It </a:t>
            </a:r>
            <a:r>
              <a:rPr lang="en-US" dirty="0"/>
              <a:t>is extremely rare for a student to receive a grade of </a:t>
            </a:r>
            <a:r>
              <a:rPr lang="en-US" dirty="0" smtClean="0"/>
              <a:t>20</a:t>
            </a:r>
          </a:p>
          <a:p>
            <a:pPr marL="571500" indent="-571500">
              <a:buFont typeface="+mj-lt"/>
              <a:buAutoNum type="romanUcPeriod"/>
            </a:pP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56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920"/>
            <a:ext cx="8229600" cy="1143000"/>
          </a:xfrm>
        </p:spPr>
        <p:txBody>
          <a:bodyPr/>
          <a:lstStyle/>
          <a:p>
            <a:r>
              <a:rPr lang="en-US" dirty="0" smtClean="0"/>
              <a:t>Overview of Presentation</a:t>
            </a:r>
            <a:endParaRPr lang="en-US" dirty="0"/>
          </a:p>
        </p:txBody>
      </p:sp>
      <p:sp>
        <p:nvSpPr>
          <p:cNvPr id="3" name="Content Placeholder 2"/>
          <p:cNvSpPr>
            <a:spLocks noGrp="1"/>
          </p:cNvSpPr>
          <p:nvPr>
            <p:ph idx="1"/>
          </p:nvPr>
        </p:nvSpPr>
        <p:spPr>
          <a:xfrm>
            <a:off x="533400" y="1828800"/>
            <a:ext cx="8229600" cy="3733800"/>
          </a:xfrm>
        </p:spPr>
        <p:txBody>
          <a:bodyPr>
            <a:noAutofit/>
          </a:bodyPr>
          <a:lstStyle/>
          <a:p>
            <a:pPr marL="571500" indent="-571500">
              <a:lnSpc>
                <a:spcPct val="110000"/>
              </a:lnSpc>
              <a:spcBef>
                <a:spcPts val="0"/>
              </a:spcBef>
              <a:buAutoNum type="romanUcPeriod"/>
            </a:pPr>
            <a:r>
              <a:rPr lang="en-US" sz="2800" dirty="0" smtClean="0"/>
              <a:t>Introductions</a:t>
            </a:r>
          </a:p>
          <a:p>
            <a:pPr marL="571500" indent="-571500">
              <a:lnSpc>
                <a:spcPct val="110000"/>
              </a:lnSpc>
              <a:spcBef>
                <a:spcPts val="0"/>
              </a:spcBef>
              <a:buAutoNum type="romanUcPeriod"/>
            </a:pPr>
            <a:r>
              <a:rPr lang="en-US" sz="2800" dirty="0" smtClean="0"/>
              <a:t>Warm-up Quiz</a:t>
            </a:r>
          </a:p>
          <a:p>
            <a:pPr marL="571500" indent="-571500">
              <a:lnSpc>
                <a:spcPct val="110000"/>
              </a:lnSpc>
              <a:spcBef>
                <a:spcPts val="0"/>
              </a:spcBef>
              <a:buAutoNum type="romanUcPeriod"/>
            </a:pPr>
            <a:r>
              <a:rPr lang="en-US" sz="2800" dirty="0"/>
              <a:t>History of the French Grading System</a:t>
            </a:r>
          </a:p>
          <a:p>
            <a:pPr marL="571500" indent="-571500">
              <a:lnSpc>
                <a:spcPct val="110000"/>
              </a:lnSpc>
              <a:spcBef>
                <a:spcPts val="0"/>
              </a:spcBef>
              <a:buAutoNum type="romanUcPeriod"/>
            </a:pPr>
            <a:r>
              <a:rPr lang="en-US" sz="2800" dirty="0"/>
              <a:t>Lack of “Perfection” </a:t>
            </a:r>
            <a:r>
              <a:rPr lang="en-US" sz="2800" dirty="0" smtClean="0"/>
              <a:t>in Islamic </a:t>
            </a:r>
            <a:r>
              <a:rPr lang="en-US" sz="2800" dirty="0"/>
              <a:t>and French </a:t>
            </a:r>
            <a:r>
              <a:rPr lang="en-US" sz="2800" dirty="0" smtClean="0"/>
              <a:t>cultures</a:t>
            </a:r>
            <a:endParaRPr lang="en-US" sz="2800" dirty="0"/>
          </a:p>
          <a:p>
            <a:pPr marL="571500" indent="-571500">
              <a:lnSpc>
                <a:spcPct val="110000"/>
              </a:lnSpc>
              <a:spcBef>
                <a:spcPts val="0"/>
              </a:spcBef>
              <a:buAutoNum type="romanUcPeriod"/>
            </a:pPr>
            <a:r>
              <a:rPr lang="en-US" sz="2800" dirty="0" smtClean="0"/>
              <a:t>Evaluating </a:t>
            </a:r>
            <a:r>
              <a:rPr lang="en-US" sz="2800" dirty="0"/>
              <a:t>French-based </a:t>
            </a:r>
            <a:r>
              <a:rPr lang="en-US" sz="2800" dirty="0" smtClean="0"/>
              <a:t>credentials</a:t>
            </a:r>
          </a:p>
          <a:p>
            <a:pPr marL="571500" indent="-571500">
              <a:lnSpc>
                <a:spcPct val="110000"/>
              </a:lnSpc>
              <a:spcBef>
                <a:spcPts val="0"/>
              </a:spcBef>
              <a:buAutoNum type="romanUcPeriod"/>
            </a:pPr>
            <a:r>
              <a:rPr lang="en-US" sz="2800" dirty="0" smtClean="0"/>
              <a:t>Evaluation Practice in Small Groups</a:t>
            </a:r>
          </a:p>
          <a:p>
            <a:pPr marL="571500" indent="-571500">
              <a:lnSpc>
                <a:spcPct val="110000"/>
              </a:lnSpc>
              <a:spcBef>
                <a:spcPts val="0"/>
              </a:spcBef>
              <a:buAutoNum type="romanUcPeriod"/>
            </a:pPr>
            <a:r>
              <a:rPr lang="en-US" sz="2800" dirty="0" smtClean="0"/>
              <a:t>Resources</a:t>
            </a:r>
          </a:p>
          <a:p>
            <a:pPr marL="571500" indent="-571500">
              <a:lnSpc>
                <a:spcPct val="110000"/>
              </a:lnSpc>
              <a:spcBef>
                <a:spcPts val="0"/>
              </a:spcBef>
              <a:buAutoNum type="romanUcPeriod"/>
            </a:pPr>
            <a:r>
              <a:rPr lang="en-US" sz="2800" dirty="0" smtClean="0"/>
              <a:t>Q &amp; A Session</a:t>
            </a:r>
            <a:endParaRPr lang="en-US"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9" name="Straight Connector 8"/>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598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French-Based Grading Basics </a:t>
            </a:r>
            <a:r>
              <a:rPr lang="en-US" dirty="0" smtClean="0"/>
              <a:t>II</a:t>
            </a:r>
            <a:endParaRPr lang="en-US" dirty="0"/>
          </a:p>
        </p:txBody>
      </p:sp>
      <p:sp>
        <p:nvSpPr>
          <p:cNvPr id="3" name="Content Placeholder 2"/>
          <p:cNvSpPr>
            <a:spLocks noGrp="1"/>
          </p:cNvSpPr>
          <p:nvPr>
            <p:ph idx="1"/>
          </p:nvPr>
        </p:nvSpPr>
        <p:spPr/>
        <p:txBody>
          <a:bodyPr>
            <a:normAutofit fontScale="92500" lnSpcReduction="10000"/>
          </a:bodyPr>
          <a:lstStyle/>
          <a:p>
            <a:pPr marL="571500" lvl="2" indent="-571500">
              <a:buFont typeface="+mj-lt"/>
              <a:buAutoNum type="romanUcPeriod"/>
            </a:pPr>
            <a:r>
              <a:rPr lang="en-US" sz="3200" dirty="0"/>
              <a:t>The passing grade for a single subject is usually </a:t>
            </a:r>
            <a:r>
              <a:rPr lang="en-US" sz="3200" dirty="0" smtClean="0"/>
              <a:t>10/20</a:t>
            </a:r>
          </a:p>
          <a:p>
            <a:pPr marL="571500" lvl="2" indent="-571500">
              <a:buFont typeface="+mj-lt"/>
              <a:buAutoNum type="romanUcPeriod"/>
            </a:pPr>
            <a:r>
              <a:rPr lang="en-US" sz="3200" dirty="0" smtClean="0"/>
              <a:t>Grades </a:t>
            </a:r>
            <a:r>
              <a:rPr lang="en-US" sz="3200" dirty="0"/>
              <a:t>of 8 and 9 are considered passable as long as the overall (combined weighted) average of grades remains </a:t>
            </a:r>
            <a:r>
              <a:rPr lang="en-US" sz="3200" dirty="0" smtClean="0"/>
              <a:t>at or above </a:t>
            </a:r>
            <a:r>
              <a:rPr lang="en-US" sz="3200" dirty="0"/>
              <a:t>10 in an academic year. </a:t>
            </a:r>
            <a:r>
              <a:rPr lang="en-US" sz="3200" dirty="0" smtClean="0"/>
              <a:t>Also </a:t>
            </a:r>
            <a:r>
              <a:rPr lang="en-US" sz="3200" dirty="0"/>
              <a:t>referred to as “conceded </a:t>
            </a:r>
            <a:r>
              <a:rPr lang="en-US" sz="3200" dirty="0" smtClean="0"/>
              <a:t>passes”</a:t>
            </a:r>
          </a:p>
          <a:p>
            <a:pPr marL="571500" lvl="2" indent="-571500">
              <a:buFont typeface="+mj-lt"/>
              <a:buAutoNum type="romanUcPeriod"/>
            </a:pPr>
            <a:r>
              <a:rPr lang="en-US" sz="3200" dirty="0" smtClean="0"/>
              <a:t>A </a:t>
            </a:r>
            <a:r>
              <a:rPr lang="en-US" sz="3200" dirty="0"/>
              <a:t>student is considered to have passed the year when the combined weighted average of all </a:t>
            </a:r>
            <a:r>
              <a:rPr lang="en-US" sz="3200" dirty="0" smtClean="0"/>
              <a:t>grades </a:t>
            </a:r>
            <a:r>
              <a:rPr lang="en-US" sz="3200" dirty="0"/>
              <a:t>for that year comes to at least </a:t>
            </a:r>
            <a:r>
              <a:rPr lang="en-US" sz="3200" dirty="0" smtClean="0"/>
              <a:t>10</a:t>
            </a:r>
            <a:endParaRPr lang="en-US" sz="32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689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How to perform basic grade conversion on French-based credentials?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486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Quentin\Desktop\French diplo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548640"/>
            <a:ext cx="8245263" cy="582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6" name="Straight Connector 5"/>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150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Quentin\Desktop\Tra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61920"/>
            <a:ext cx="5006914" cy="62459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6" name="Straight Connector 5"/>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63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04881"/>
            <a:ext cx="499268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6" name="Straight Connector 5"/>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760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Quentin\Desktop\trans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0920" y="609600"/>
            <a:ext cx="4817080" cy="6146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6" name="Straight Connector 5"/>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60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6" name="Straight Connector 5"/>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pic>
        <p:nvPicPr>
          <p:cNvPr id="14" name="Content Placeholder 1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8832" y="1219200"/>
            <a:ext cx="3763148" cy="4906963"/>
          </a:xfrm>
        </p:spPr>
      </p:pic>
      <p:pic>
        <p:nvPicPr>
          <p:cNvPr id="15" name="Content Placeholder 1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21405" y="1219200"/>
            <a:ext cx="3569330" cy="4906963"/>
          </a:xfrm>
        </p:spPr>
      </p:pic>
    </p:spTree>
    <p:extLst>
      <p:ext uri="{BB962C8B-B14F-4D97-AF65-F5344CB8AC3E}">
        <p14:creationId xmlns:p14="http://schemas.microsoft.com/office/powerpoint/2010/main" val="3056220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Grade Conversion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752600"/>
            <a:ext cx="8839200" cy="375470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86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dirty="0" smtClean="0"/>
              <a:t>Calculating the GPA</a:t>
            </a:r>
            <a:endParaRPr lang="en-US" dirty="0"/>
          </a:p>
        </p:txBody>
      </p:sp>
      <p:sp>
        <p:nvSpPr>
          <p:cNvPr id="4" name="Rectangle 3"/>
          <p:cNvSpPr/>
          <p:nvPr/>
        </p:nvSpPr>
        <p:spPr>
          <a:xfrm>
            <a:off x="609600" y="1524000"/>
            <a:ext cx="7848600" cy="4062651"/>
          </a:xfrm>
          <a:prstGeom prst="rect">
            <a:avLst/>
          </a:prstGeom>
        </p:spPr>
        <p:txBody>
          <a:bodyPr wrap="square">
            <a:spAutoFit/>
          </a:bodyPr>
          <a:lstStyle/>
          <a:p>
            <a:endParaRPr lang="en-US" dirty="0">
              <a:solidFill>
                <a:prstClr val="black"/>
              </a:solidFill>
            </a:endParaRPr>
          </a:p>
          <a:p>
            <a:pPr marL="514350" indent="-514350">
              <a:buFont typeface="+mj-lt"/>
              <a:buAutoNum type="romanUcPeriod"/>
            </a:pPr>
            <a:r>
              <a:rPr lang="en-US" sz="2000" dirty="0" smtClean="0">
                <a:solidFill>
                  <a:prstClr val="black"/>
                </a:solidFill>
              </a:rPr>
              <a:t>Evaluate </a:t>
            </a:r>
            <a:r>
              <a:rPr lang="en-US" sz="2000" dirty="0">
                <a:solidFill>
                  <a:prstClr val="black"/>
                </a:solidFill>
              </a:rPr>
              <a:t>your transcript, and convert into the appropriate credits, and US </a:t>
            </a:r>
            <a:r>
              <a:rPr lang="en-US" sz="2000" dirty="0" smtClean="0">
                <a:solidFill>
                  <a:prstClr val="black"/>
                </a:solidFill>
              </a:rPr>
              <a:t>grades</a:t>
            </a:r>
          </a:p>
          <a:p>
            <a:pPr marL="514350" indent="-514350">
              <a:buFont typeface="+mj-lt"/>
              <a:buAutoNum type="romanUcPeriod"/>
            </a:pPr>
            <a:endParaRPr lang="en-US" sz="2000" dirty="0">
              <a:solidFill>
                <a:prstClr val="black"/>
              </a:solidFill>
            </a:endParaRPr>
          </a:p>
          <a:p>
            <a:pPr marL="514350" indent="-514350">
              <a:buFont typeface="+mj-lt"/>
              <a:buAutoNum type="romanUcPeriod"/>
            </a:pPr>
            <a:r>
              <a:rPr lang="en-US" sz="2000" dirty="0" smtClean="0">
                <a:solidFill>
                  <a:prstClr val="black"/>
                </a:solidFill>
              </a:rPr>
              <a:t>Multiply </a:t>
            </a:r>
            <a:r>
              <a:rPr lang="en-US" sz="2000" dirty="0">
                <a:solidFill>
                  <a:prstClr val="black"/>
                </a:solidFill>
              </a:rPr>
              <a:t>the credits for each course by the grade points value of the US </a:t>
            </a:r>
            <a:r>
              <a:rPr lang="en-US" sz="2000" dirty="0" smtClean="0">
                <a:solidFill>
                  <a:prstClr val="black"/>
                </a:solidFill>
              </a:rPr>
              <a:t>grade</a:t>
            </a:r>
          </a:p>
          <a:p>
            <a:pPr marL="514350" indent="-514350">
              <a:buFont typeface="+mj-lt"/>
              <a:buAutoNum type="romanUcPeriod"/>
            </a:pPr>
            <a:endParaRPr lang="en-US" sz="2000" dirty="0">
              <a:solidFill>
                <a:prstClr val="black"/>
              </a:solidFill>
            </a:endParaRPr>
          </a:p>
          <a:p>
            <a:pPr marL="514350" indent="-514350">
              <a:buFont typeface="+mj-lt"/>
              <a:buAutoNum type="romanUcPeriod"/>
            </a:pPr>
            <a:r>
              <a:rPr lang="en-US" sz="2000" dirty="0" smtClean="0">
                <a:solidFill>
                  <a:prstClr val="black"/>
                </a:solidFill>
              </a:rPr>
              <a:t>Add </a:t>
            </a:r>
            <a:r>
              <a:rPr lang="en-US" sz="2000" dirty="0">
                <a:solidFill>
                  <a:prstClr val="black"/>
                </a:solidFill>
              </a:rPr>
              <a:t>the credits together and determine the total </a:t>
            </a:r>
            <a:endParaRPr lang="en-US" sz="2000" dirty="0" smtClean="0">
              <a:solidFill>
                <a:prstClr val="black"/>
              </a:solidFill>
            </a:endParaRPr>
          </a:p>
          <a:p>
            <a:pPr marL="514350" indent="-514350">
              <a:buFont typeface="+mj-lt"/>
              <a:buAutoNum type="romanUcPeriod"/>
            </a:pPr>
            <a:endParaRPr lang="en-US" sz="2000" dirty="0">
              <a:solidFill>
                <a:prstClr val="black"/>
              </a:solidFill>
            </a:endParaRPr>
          </a:p>
          <a:p>
            <a:pPr marL="514350" indent="-514350">
              <a:buFont typeface="+mj-lt"/>
              <a:buAutoNum type="romanUcPeriod"/>
            </a:pPr>
            <a:r>
              <a:rPr lang="en-US" sz="2000" dirty="0" smtClean="0">
                <a:solidFill>
                  <a:prstClr val="black"/>
                </a:solidFill>
              </a:rPr>
              <a:t>Add </a:t>
            </a:r>
            <a:r>
              <a:rPr lang="en-US" sz="2000" dirty="0">
                <a:solidFill>
                  <a:prstClr val="black"/>
                </a:solidFill>
              </a:rPr>
              <a:t>the grade points together and determine the </a:t>
            </a:r>
            <a:r>
              <a:rPr lang="en-US" sz="2000" dirty="0" smtClean="0">
                <a:solidFill>
                  <a:prstClr val="black"/>
                </a:solidFill>
              </a:rPr>
              <a:t>total</a:t>
            </a:r>
          </a:p>
          <a:p>
            <a:pPr marL="514350" indent="-514350">
              <a:buFont typeface="+mj-lt"/>
              <a:buAutoNum type="romanUcPeriod"/>
            </a:pPr>
            <a:endParaRPr lang="en-US" sz="2000" dirty="0">
              <a:solidFill>
                <a:prstClr val="black"/>
              </a:solidFill>
            </a:endParaRPr>
          </a:p>
          <a:p>
            <a:pPr marL="514350" indent="-514350">
              <a:buFont typeface="+mj-lt"/>
              <a:buAutoNum type="romanUcPeriod"/>
            </a:pPr>
            <a:r>
              <a:rPr lang="en-US" sz="2000" dirty="0" smtClean="0">
                <a:solidFill>
                  <a:prstClr val="black"/>
                </a:solidFill>
              </a:rPr>
              <a:t>Divide </a:t>
            </a:r>
            <a:r>
              <a:rPr lang="en-US" sz="2000" dirty="0">
                <a:solidFill>
                  <a:prstClr val="black"/>
                </a:solidFill>
              </a:rPr>
              <a:t>the total number of grade points by the total number of credits to get the GPA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19400" y="5715000"/>
            <a:ext cx="3931141" cy="369332"/>
          </a:xfrm>
          <a:prstGeom prst="rect">
            <a:avLst/>
          </a:prstGeom>
        </p:spPr>
        <p:txBody>
          <a:bodyPr wrap="none">
            <a:spAutoFit/>
          </a:bodyPr>
          <a:lstStyle/>
          <a:p>
            <a:pPr lvl="0"/>
            <a:r>
              <a:rPr lang="en-US" b="1" dirty="0" smtClean="0">
                <a:solidFill>
                  <a:srgbClr val="FF0000"/>
                </a:solidFill>
              </a:rPr>
              <a:t>GPA = Total Grade Points / Total Credits</a:t>
            </a:r>
            <a:endParaRPr lang="en-US" b="1" dirty="0">
              <a:solidFill>
                <a:srgbClr val="FF0000"/>
              </a:solidFill>
            </a:endParaRPr>
          </a:p>
        </p:txBody>
      </p:sp>
    </p:spTree>
    <p:extLst>
      <p:ext uri="{BB962C8B-B14F-4D97-AF65-F5344CB8AC3E}">
        <p14:creationId xmlns:p14="http://schemas.microsoft.com/office/powerpoint/2010/main" val="2103972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160"/>
            <a:ext cx="8229600" cy="1143000"/>
          </a:xfrm>
        </p:spPr>
        <p:txBody>
          <a:bodyPr/>
          <a:lstStyle/>
          <a:p>
            <a:r>
              <a:rPr lang="en-US" dirty="0" smtClean="0"/>
              <a:t>Electronic GPA Calculator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This </a:t>
            </a:r>
            <a:r>
              <a:rPr lang="en-US" dirty="0">
                <a:hlinkClick r:id="rId2"/>
              </a:rPr>
              <a:t>international GPA calculator </a:t>
            </a:r>
            <a:r>
              <a:rPr lang="en-US" dirty="0"/>
              <a:t>is intended to help you calculate the United States Grade Point Average (GPA) based on grades or points from almost any country in the world. </a:t>
            </a:r>
            <a:endParaRPr lang="en-US" dirty="0" smtClean="0"/>
          </a:p>
          <a:p>
            <a:pPr marL="0" indent="0">
              <a:buNone/>
            </a:pPr>
            <a:endParaRPr lang="en-US" dirty="0"/>
          </a:p>
          <a:p>
            <a:pPr marL="0" indent="0">
              <a:buNone/>
            </a:pPr>
            <a:r>
              <a:rPr lang="en-US" dirty="0"/>
              <a:t>Foreign Credits' GPA calculator analyses about 300 grading scales from over 150 countries and calculates an </a:t>
            </a:r>
            <a:r>
              <a:rPr lang="en-US" dirty="0" err="1"/>
              <a:t>unweighted</a:t>
            </a:r>
            <a:r>
              <a:rPr lang="en-US" dirty="0"/>
              <a:t> GPA on a 4.0 point scale.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211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25963"/>
          </a:xfrm>
        </p:spPr>
        <p:txBody>
          <a:bodyPr/>
          <a:lstStyle/>
          <a:p>
            <a:endParaRPr lang="en-US" dirty="0" smtClean="0"/>
          </a:p>
          <a:p>
            <a:pPr marL="0" indent="0" algn="ctr">
              <a:buNone/>
            </a:pPr>
            <a:r>
              <a:rPr lang="en-US" sz="6000" dirty="0" smtClean="0"/>
              <a:t>Pop Quiz Time! Surprise?</a:t>
            </a:r>
          </a:p>
          <a:p>
            <a:pPr marL="0" indent="0" algn="ctr">
              <a:buNone/>
            </a:pPr>
            <a:endParaRPr lang="en-US" sz="6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55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dirty="0" smtClean="0"/>
              <a:t>Calculating the Credits: Strategy I</a:t>
            </a:r>
            <a:endParaRPr lang="en-US" sz="3600" dirty="0"/>
          </a:p>
        </p:txBody>
      </p:sp>
      <p:sp>
        <p:nvSpPr>
          <p:cNvPr id="6" name="Rectangle 5"/>
          <p:cNvSpPr/>
          <p:nvPr/>
        </p:nvSpPr>
        <p:spPr>
          <a:xfrm>
            <a:off x="762000" y="1905000"/>
            <a:ext cx="7391400" cy="2862322"/>
          </a:xfrm>
          <a:prstGeom prst="rect">
            <a:avLst/>
          </a:prstGeom>
        </p:spPr>
        <p:txBody>
          <a:bodyPr wrap="square">
            <a:spAutoFit/>
          </a:bodyPr>
          <a:lstStyle/>
          <a:p>
            <a:pPr marL="514350" indent="-514350">
              <a:buFont typeface="+mj-lt"/>
              <a:buAutoNum type="romanUcPeriod"/>
            </a:pPr>
            <a:r>
              <a:rPr lang="en-US" sz="2000" dirty="0" smtClean="0">
                <a:solidFill>
                  <a:prstClr val="black"/>
                </a:solidFill>
              </a:rPr>
              <a:t>Identify </a:t>
            </a:r>
            <a:r>
              <a:rPr lang="en-US" sz="2000" dirty="0">
                <a:solidFill>
                  <a:prstClr val="black"/>
                </a:solidFill>
              </a:rPr>
              <a:t>the total number of foreign subjects completed in the </a:t>
            </a:r>
            <a:r>
              <a:rPr lang="en-US" sz="2000" dirty="0" smtClean="0">
                <a:solidFill>
                  <a:prstClr val="black"/>
                </a:solidFill>
              </a:rPr>
              <a:t>program.</a:t>
            </a:r>
            <a:endParaRPr lang="en-US" sz="2000" dirty="0">
              <a:solidFill>
                <a:prstClr val="black"/>
              </a:solidFill>
            </a:endParaRPr>
          </a:p>
          <a:p>
            <a:pPr marL="514350" indent="-514350">
              <a:buFont typeface="+mj-lt"/>
              <a:buAutoNum type="romanUcPeriod"/>
            </a:pPr>
            <a:r>
              <a:rPr lang="en-US" sz="2000" dirty="0" smtClean="0">
                <a:solidFill>
                  <a:prstClr val="black"/>
                </a:solidFill>
              </a:rPr>
              <a:t>Identify </a:t>
            </a:r>
            <a:r>
              <a:rPr lang="en-US" sz="2000" dirty="0">
                <a:solidFill>
                  <a:prstClr val="black"/>
                </a:solidFill>
              </a:rPr>
              <a:t>the number of full-time years completed in the </a:t>
            </a:r>
            <a:r>
              <a:rPr lang="en-US" sz="2000" dirty="0" smtClean="0">
                <a:solidFill>
                  <a:prstClr val="black"/>
                </a:solidFill>
              </a:rPr>
              <a:t>program.</a:t>
            </a:r>
            <a:endParaRPr lang="en-US" sz="2000" dirty="0">
              <a:solidFill>
                <a:prstClr val="black"/>
              </a:solidFill>
            </a:endParaRPr>
          </a:p>
          <a:p>
            <a:pPr marL="514350" indent="-514350">
              <a:buFont typeface="+mj-lt"/>
              <a:buAutoNum type="romanUcPeriod"/>
            </a:pPr>
            <a:r>
              <a:rPr lang="en-US" sz="2000" dirty="0" smtClean="0">
                <a:solidFill>
                  <a:prstClr val="black"/>
                </a:solidFill>
              </a:rPr>
              <a:t>Determine </a:t>
            </a:r>
            <a:r>
              <a:rPr lang="en-US" sz="2000" dirty="0">
                <a:solidFill>
                  <a:prstClr val="black"/>
                </a:solidFill>
              </a:rPr>
              <a:t>the number of U.S. credits that would be completed in the same time </a:t>
            </a:r>
            <a:r>
              <a:rPr lang="en-US" sz="2000" dirty="0" smtClean="0">
                <a:solidFill>
                  <a:prstClr val="black"/>
                </a:solidFill>
              </a:rPr>
              <a:t>period</a:t>
            </a:r>
            <a:endParaRPr lang="en-US" sz="2000" dirty="0">
              <a:solidFill>
                <a:prstClr val="black"/>
              </a:solidFill>
            </a:endParaRPr>
          </a:p>
          <a:p>
            <a:pPr marL="514350" indent="-514350">
              <a:buFont typeface="+mj-lt"/>
              <a:buAutoNum type="romanUcPeriod"/>
            </a:pPr>
            <a:r>
              <a:rPr lang="en-US" sz="2000" dirty="0" smtClean="0">
                <a:solidFill>
                  <a:prstClr val="black"/>
                </a:solidFill>
              </a:rPr>
              <a:t>Calculate </a:t>
            </a:r>
            <a:r>
              <a:rPr lang="en-US" sz="2000" dirty="0">
                <a:solidFill>
                  <a:prstClr val="black"/>
                </a:solidFill>
              </a:rPr>
              <a:t>the conversion factor (U.S. credits in a similar </a:t>
            </a:r>
            <a:r>
              <a:rPr lang="en-US" sz="2000" dirty="0" smtClean="0">
                <a:solidFill>
                  <a:prstClr val="black"/>
                </a:solidFill>
              </a:rPr>
              <a:t>timeframe/total </a:t>
            </a:r>
            <a:r>
              <a:rPr lang="en-US" sz="2000" dirty="0">
                <a:solidFill>
                  <a:prstClr val="black"/>
                </a:solidFill>
              </a:rPr>
              <a:t>foreign </a:t>
            </a:r>
            <a:r>
              <a:rPr lang="en-US" sz="2000" dirty="0" smtClean="0">
                <a:solidFill>
                  <a:prstClr val="black"/>
                </a:solidFill>
              </a:rPr>
              <a:t>subjects)</a:t>
            </a:r>
            <a:endParaRPr lang="en-US" sz="2000" dirty="0">
              <a:solidFill>
                <a:prstClr val="black"/>
              </a:solidFill>
            </a:endParaRPr>
          </a:p>
          <a:p>
            <a:pPr marL="514350" indent="-514350">
              <a:buFont typeface="+mj-lt"/>
              <a:buAutoNum type="romanUcPeriod"/>
            </a:pPr>
            <a:r>
              <a:rPr lang="en-US" sz="2000" dirty="0" smtClean="0">
                <a:solidFill>
                  <a:prstClr val="black"/>
                </a:solidFill>
              </a:rPr>
              <a:t>Multiply </a:t>
            </a:r>
            <a:r>
              <a:rPr lang="en-US" sz="2000" dirty="0">
                <a:solidFill>
                  <a:prstClr val="black"/>
                </a:solidFill>
              </a:rPr>
              <a:t>by the conversion factor to determine the U.S. credits</a:t>
            </a:r>
          </a:p>
        </p:txBody>
      </p:sp>
      <p:sp>
        <p:nvSpPr>
          <p:cNvPr id="5" name="TextBox 4"/>
          <p:cNvSpPr txBox="1"/>
          <p:nvPr/>
        </p:nvSpPr>
        <p:spPr>
          <a:xfrm>
            <a:off x="2731576" y="5410200"/>
            <a:ext cx="2515866" cy="646331"/>
          </a:xfrm>
          <a:prstGeom prst="rect">
            <a:avLst/>
          </a:prstGeom>
          <a:noFill/>
        </p:spPr>
        <p:txBody>
          <a:bodyPr wrap="square" rtlCol="0">
            <a:spAutoFit/>
          </a:bodyPr>
          <a:lstStyle/>
          <a:p>
            <a:r>
              <a:rPr lang="en-US" b="1" dirty="0">
                <a:solidFill>
                  <a:srgbClr val="FF0000"/>
                </a:solidFill>
              </a:rPr>
              <a:t>Conversion </a:t>
            </a:r>
            <a:r>
              <a:rPr lang="en-US" b="1" dirty="0" smtClean="0">
                <a:solidFill>
                  <a:srgbClr val="FF0000"/>
                </a:solidFill>
              </a:rPr>
              <a:t>Factor =</a:t>
            </a:r>
          </a:p>
          <a:p>
            <a:r>
              <a:rPr lang="en-US" b="1" dirty="0" smtClean="0">
                <a:solidFill>
                  <a:srgbClr val="FF0000"/>
                </a:solidFill>
              </a:rPr>
              <a:t>         </a:t>
            </a:r>
            <a:r>
              <a:rPr lang="en-US" sz="1200" b="1" dirty="0" smtClean="0">
                <a:solidFill>
                  <a:srgbClr val="FF0000"/>
                </a:solidFill>
              </a:rPr>
              <a:t>(multiplier)</a:t>
            </a:r>
            <a:endParaRPr lang="en-US" sz="1200" b="1" dirty="0">
              <a:solidFill>
                <a:srgbClr val="FF0000"/>
              </a:solidFill>
            </a:endParaRPr>
          </a:p>
        </p:txBody>
      </p:sp>
      <p:sp>
        <p:nvSpPr>
          <p:cNvPr id="7" name="TextBox 6"/>
          <p:cNvSpPr txBox="1"/>
          <p:nvPr/>
        </p:nvSpPr>
        <p:spPr>
          <a:xfrm>
            <a:off x="4724400" y="5286626"/>
            <a:ext cx="2185143" cy="646330"/>
          </a:xfrm>
          <a:prstGeom prst="rect">
            <a:avLst/>
          </a:prstGeom>
          <a:noFill/>
        </p:spPr>
        <p:txBody>
          <a:bodyPr wrap="square" rtlCol="0">
            <a:spAutoFit/>
          </a:bodyPr>
          <a:lstStyle/>
          <a:p>
            <a:r>
              <a:rPr lang="en-US" b="1" u="sng" dirty="0">
                <a:solidFill>
                  <a:srgbClr val="FF0000"/>
                </a:solidFill>
              </a:rPr>
              <a:t># credits I </a:t>
            </a:r>
            <a:r>
              <a:rPr lang="en-US" b="1" u="sng" dirty="0" smtClean="0">
                <a:solidFill>
                  <a:srgbClr val="FF0000"/>
                </a:solidFill>
              </a:rPr>
              <a:t>expect</a:t>
            </a:r>
            <a:endParaRPr lang="en-US" b="1" u="sng" dirty="0">
              <a:solidFill>
                <a:srgbClr val="FF0000"/>
              </a:solidFill>
            </a:endParaRPr>
          </a:p>
          <a:p>
            <a:r>
              <a:rPr lang="en-US" b="1" dirty="0">
                <a:solidFill>
                  <a:srgbClr val="FF0000"/>
                </a:solidFill>
              </a:rPr>
              <a:t># </a:t>
            </a:r>
            <a:r>
              <a:rPr lang="en-US" b="1" dirty="0" smtClean="0">
                <a:solidFill>
                  <a:srgbClr val="FF0000"/>
                </a:solidFill>
              </a:rPr>
              <a:t>subjects I have</a:t>
            </a:r>
            <a:endParaRPr lang="en-US" b="1" dirty="0">
              <a:solidFill>
                <a:srgbClr val="FF000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11" name="Straight Connector 10"/>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309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Coefficients I</a:t>
            </a:r>
            <a:endParaRPr lang="en-US" dirty="0"/>
          </a:p>
        </p:txBody>
      </p:sp>
      <p:sp>
        <p:nvSpPr>
          <p:cNvPr id="3" name="Content Placeholder 2"/>
          <p:cNvSpPr>
            <a:spLocks noGrp="1"/>
          </p:cNvSpPr>
          <p:nvPr>
            <p:ph idx="1"/>
          </p:nvPr>
        </p:nvSpPr>
        <p:spPr>
          <a:xfrm>
            <a:off x="457200" y="1600201"/>
            <a:ext cx="8382000" cy="4495800"/>
          </a:xfrm>
        </p:spPr>
        <p:txBody>
          <a:bodyPr>
            <a:normAutofit fontScale="92500"/>
          </a:bodyPr>
          <a:lstStyle/>
          <a:p>
            <a:pPr marL="0" indent="0">
              <a:buNone/>
            </a:pPr>
            <a:r>
              <a:rPr lang="en-US" dirty="0"/>
              <a:t>French, or </a:t>
            </a:r>
            <a:r>
              <a:rPr lang="en-US" dirty="0" smtClean="0"/>
              <a:t>Francophone coefficients also indicate </a:t>
            </a:r>
            <a:r>
              <a:rPr lang="en-US" dirty="0"/>
              <a:t>the weight of a </a:t>
            </a:r>
            <a:r>
              <a:rPr lang="en-US" dirty="0" smtClean="0"/>
              <a:t>course.</a:t>
            </a:r>
          </a:p>
          <a:p>
            <a:pPr marL="0" indent="0">
              <a:buNone/>
            </a:pPr>
            <a:r>
              <a:rPr lang="en-US" dirty="0" smtClean="0"/>
              <a:t>When </a:t>
            </a:r>
            <a:r>
              <a:rPr lang="en-US" dirty="0"/>
              <a:t>determining the credit values of </a:t>
            </a:r>
            <a:r>
              <a:rPr lang="en-US" dirty="0" smtClean="0"/>
              <a:t>French or Francophone </a:t>
            </a:r>
            <a:r>
              <a:rPr lang="en-US" dirty="0"/>
              <a:t>coefficients, </a:t>
            </a:r>
            <a:r>
              <a:rPr lang="en-US" dirty="0" smtClean="0"/>
              <a:t>you will </a:t>
            </a:r>
            <a:r>
              <a:rPr lang="en-US" dirty="0"/>
              <a:t>generally see the weight of a course identified in one of two ways:</a:t>
            </a:r>
          </a:p>
          <a:p>
            <a:pPr marL="571500" indent="-571500">
              <a:buFont typeface="+mj-lt"/>
              <a:buAutoNum type="romanUcPeriod"/>
            </a:pPr>
            <a:r>
              <a:rPr lang="en-US" dirty="0" smtClean="0"/>
              <a:t>A single-digit </a:t>
            </a:r>
            <a:r>
              <a:rPr lang="en-US" dirty="0"/>
              <a:t>coefficient (that looks </a:t>
            </a:r>
            <a:r>
              <a:rPr lang="en-US" dirty="0" smtClean="0"/>
              <a:t>very similar to a </a:t>
            </a:r>
            <a:r>
              <a:rPr lang="en-US" dirty="0"/>
              <a:t>credit hour </a:t>
            </a:r>
            <a:r>
              <a:rPr lang="en-US" dirty="0" smtClean="0"/>
              <a:t>on a </a:t>
            </a:r>
            <a:r>
              <a:rPr lang="en-US" dirty="0"/>
              <a:t>U.S. transcript) </a:t>
            </a:r>
          </a:p>
          <a:p>
            <a:pPr marL="571500" indent="-571500">
              <a:buFont typeface="+mj-lt"/>
              <a:buAutoNum type="romanUcPeriod"/>
            </a:pPr>
            <a:r>
              <a:rPr lang="en-US" dirty="0"/>
              <a:t>A</a:t>
            </a:r>
            <a:r>
              <a:rPr lang="en-US" dirty="0" smtClean="0"/>
              <a:t> multiple of 20, the highest number of marks on the grading scale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652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Coefficients II</a:t>
            </a:r>
            <a:endParaRPr lang="en-US" dirty="0"/>
          </a:p>
        </p:txBody>
      </p:sp>
      <p:sp>
        <p:nvSpPr>
          <p:cNvPr id="3" name="Content Placeholder 2"/>
          <p:cNvSpPr>
            <a:spLocks noGrp="1"/>
          </p:cNvSpPr>
          <p:nvPr>
            <p:ph idx="1"/>
          </p:nvPr>
        </p:nvSpPr>
        <p:spPr/>
        <p:txBody>
          <a:bodyPr>
            <a:normAutofit fontScale="85000" lnSpcReduction="10000"/>
          </a:bodyPr>
          <a:lstStyle/>
          <a:p>
            <a:pPr marL="571500" indent="-571500">
              <a:buFont typeface="+mj-lt"/>
              <a:buAutoNum type="romanUcPeriod"/>
            </a:pPr>
            <a:r>
              <a:rPr lang="en-US" dirty="0" smtClean="0"/>
              <a:t>Relative weight of a subject = Determined by its coefficient</a:t>
            </a:r>
            <a:endParaRPr lang="en-US" dirty="0"/>
          </a:p>
          <a:p>
            <a:pPr marL="571500" indent="-571500">
              <a:buFont typeface="+mj-lt"/>
              <a:buAutoNum type="romanUcPeriod"/>
            </a:pPr>
            <a:r>
              <a:rPr lang="en-US" dirty="0" smtClean="0"/>
              <a:t>The higher the value of the coefficient = the greater the importance of the subject</a:t>
            </a:r>
          </a:p>
          <a:p>
            <a:pPr marL="571500" indent="-571500">
              <a:buFont typeface="+mj-lt"/>
              <a:buAutoNum type="romanUcPeriod"/>
            </a:pPr>
            <a:r>
              <a:rPr lang="en-US" dirty="0" smtClean="0"/>
              <a:t>Courses with higher coefficients= need a larger percentage of the targeted credits hours </a:t>
            </a:r>
          </a:p>
          <a:p>
            <a:pPr marL="571500" indent="-571500">
              <a:buFont typeface="+mj-lt"/>
              <a:buAutoNum type="romanUcPeriod"/>
            </a:pPr>
            <a:r>
              <a:rPr lang="en-US" dirty="0" smtClean="0"/>
              <a:t>Certain transcripts may not have the coefficients listed in a separate column. The subjects may have a grade based on a larger or smaller grading scale that go from 0-20, 0-40, 0-60, 0-80, and so on. The coefficient will be the multiple of 20 in these cases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187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3543"/>
            <a:ext cx="8229600" cy="1143000"/>
          </a:xfrm>
        </p:spPr>
        <p:txBody>
          <a:bodyPr>
            <a:normAutofit/>
          </a:bodyPr>
          <a:lstStyle/>
          <a:p>
            <a:r>
              <a:rPr lang="en-US" sz="3600" dirty="0"/>
              <a:t>Calculating the Credits: Strategy II </a:t>
            </a:r>
          </a:p>
        </p:txBody>
      </p:sp>
      <p:grpSp>
        <p:nvGrpSpPr>
          <p:cNvPr id="8" name="Group 7"/>
          <p:cNvGrpSpPr/>
          <p:nvPr/>
        </p:nvGrpSpPr>
        <p:grpSpPr>
          <a:xfrm>
            <a:off x="2743200" y="5105400"/>
            <a:ext cx="4166343" cy="1081623"/>
            <a:chOff x="4286251" y="5695950"/>
            <a:chExt cx="3359788" cy="553625"/>
          </a:xfrm>
        </p:grpSpPr>
        <p:sp>
          <p:nvSpPr>
            <p:cNvPr id="5" name="TextBox 4"/>
            <p:cNvSpPr txBox="1"/>
            <p:nvPr/>
          </p:nvSpPr>
          <p:spPr>
            <a:xfrm>
              <a:off x="4286251" y="5849838"/>
              <a:ext cx="2028824" cy="330822"/>
            </a:xfrm>
            <a:prstGeom prst="rect">
              <a:avLst/>
            </a:prstGeom>
            <a:noFill/>
          </p:spPr>
          <p:txBody>
            <a:bodyPr wrap="square" rtlCol="0">
              <a:spAutoFit/>
            </a:bodyPr>
            <a:lstStyle/>
            <a:p>
              <a:r>
                <a:rPr lang="en-US" b="1" dirty="0">
                  <a:solidFill>
                    <a:srgbClr val="FF0000"/>
                  </a:solidFill>
                </a:rPr>
                <a:t>Conversion </a:t>
              </a:r>
              <a:r>
                <a:rPr lang="en-US" b="1" dirty="0" smtClean="0">
                  <a:solidFill>
                    <a:srgbClr val="FF0000"/>
                  </a:solidFill>
                </a:rPr>
                <a:t>Factor =</a:t>
              </a:r>
            </a:p>
            <a:p>
              <a:r>
                <a:rPr lang="en-US" sz="1200" b="1" dirty="0" smtClean="0">
                  <a:solidFill>
                    <a:srgbClr val="FF0000"/>
                  </a:solidFill>
                </a:rPr>
                <a:t>                 (divisor)</a:t>
              </a:r>
              <a:r>
                <a:rPr lang="en-US" b="1" dirty="0" smtClean="0">
                  <a:solidFill>
                    <a:srgbClr val="FF0000"/>
                  </a:solidFill>
                </a:rPr>
                <a:t> </a:t>
              </a:r>
              <a:endParaRPr lang="en-US" b="1" dirty="0">
                <a:solidFill>
                  <a:srgbClr val="FF0000"/>
                </a:solidFill>
              </a:endParaRPr>
            </a:p>
          </p:txBody>
        </p:sp>
        <p:sp>
          <p:nvSpPr>
            <p:cNvPr id="6" name="TextBox 5"/>
            <p:cNvSpPr txBox="1"/>
            <p:nvPr/>
          </p:nvSpPr>
          <p:spPr>
            <a:xfrm>
              <a:off x="5883914" y="5788710"/>
              <a:ext cx="1762125" cy="330822"/>
            </a:xfrm>
            <a:prstGeom prst="rect">
              <a:avLst/>
            </a:prstGeom>
            <a:noFill/>
          </p:spPr>
          <p:txBody>
            <a:bodyPr wrap="square" rtlCol="0">
              <a:spAutoFit/>
            </a:bodyPr>
            <a:lstStyle/>
            <a:p>
              <a:r>
                <a:rPr lang="en-US" b="1" u="sng" dirty="0">
                  <a:solidFill>
                    <a:srgbClr val="FF0000"/>
                  </a:solidFill>
                </a:rPr>
                <a:t># credits I have</a:t>
              </a:r>
            </a:p>
            <a:p>
              <a:r>
                <a:rPr lang="en-US" b="1" dirty="0">
                  <a:solidFill>
                    <a:srgbClr val="FF0000"/>
                  </a:solidFill>
                </a:rPr>
                <a:t># credits I expect</a:t>
              </a:r>
            </a:p>
          </p:txBody>
        </p:sp>
        <p:sp>
          <p:nvSpPr>
            <p:cNvPr id="7" name="Rounded Rectangular Callout 6"/>
            <p:cNvSpPr/>
            <p:nvPr/>
          </p:nvSpPr>
          <p:spPr>
            <a:xfrm>
              <a:off x="4286251" y="5695950"/>
              <a:ext cx="2752724" cy="553625"/>
            </a:xfrm>
            <a:prstGeom prst="wedgeRoundRectCallout">
              <a:avLst>
                <a:gd name="adj1" fmla="val 63129"/>
                <a:gd name="adj2" fmla="val 55105"/>
                <a:gd name="adj3" fmla="val 1666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4" name="Rectangle 3"/>
          <p:cNvSpPr/>
          <p:nvPr/>
        </p:nvSpPr>
        <p:spPr>
          <a:xfrm>
            <a:off x="952500" y="1408146"/>
            <a:ext cx="7391400" cy="3785652"/>
          </a:xfrm>
          <a:prstGeom prst="rect">
            <a:avLst/>
          </a:prstGeom>
        </p:spPr>
        <p:txBody>
          <a:bodyPr wrap="square">
            <a:spAutoFit/>
          </a:bodyPr>
          <a:lstStyle/>
          <a:p>
            <a:pPr marL="514350" indent="-514350">
              <a:buFont typeface="+mj-lt"/>
              <a:buAutoNum type="romanUcPeriod"/>
            </a:pPr>
            <a:r>
              <a:rPr lang="en-US" sz="2400" dirty="0" smtClean="0">
                <a:solidFill>
                  <a:prstClr val="black"/>
                </a:solidFill>
              </a:rPr>
              <a:t>Determine </a:t>
            </a:r>
            <a:r>
              <a:rPr lang="en-US" sz="2400" dirty="0">
                <a:solidFill>
                  <a:prstClr val="black"/>
                </a:solidFill>
              </a:rPr>
              <a:t>the total number of foreign credits completed in the </a:t>
            </a:r>
            <a:r>
              <a:rPr lang="en-US" sz="2400" dirty="0" smtClean="0">
                <a:solidFill>
                  <a:prstClr val="black"/>
                </a:solidFill>
              </a:rPr>
              <a:t>program</a:t>
            </a:r>
            <a:endParaRPr lang="en-US" sz="2400" dirty="0">
              <a:solidFill>
                <a:prstClr val="black"/>
              </a:solidFill>
            </a:endParaRPr>
          </a:p>
          <a:p>
            <a:pPr marL="514350" indent="-514350">
              <a:buFont typeface="+mj-lt"/>
              <a:buAutoNum type="romanUcPeriod"/>
            </a:pPr>
            <a:r>
              <a:rPr lang="en-US" sz="2400" dirty="0" smtClean="0">
                <a:solidFill>
                  <a:prstClr val="black"/>
                </a:solidFill>
              </a:rPr>
              <a:t>Identify </a:t>
            </a:r>
            <a:r>
              <a:rPr lang="en-US" sz="2400" dirty="0">
                <a:solidFill>
                  <a:prstClr val="black"/>
                </a:solidFill>
              </a:rPr>
              <a:t>the number of full-time years completed in the </a:t>
            </a:r>
            <a:r>
              <a:rPr lang="en-US" sz="2400" dirty="0" smtClean="0">
                <a:solidFill>
                  <a:prstClr val="black"/>
                </a:solidFill>
              </a:rPr>
              <a:t>program</a:t>
            </a:r>
            <a:endParaRPr lang="en-US" sz="2400" dirty="0">
              <a:solidFill>
                <a:prstClr val="black"/>
              </a:solidFill>
            </a:endParaRPr>
          </a:p>
          <a:p>
            <a:pPr marL="514350" indent="-514350">
              <a:buFont typeface="+mj-lt"/>
              <a:buAutoNum type="romanUcPeriod"/>
            </a:pPr>
            <a:r>
              <a:rPr lang="en-US" sz="2400" dirty="0" smtClean="0">
                <a:solidFill>
                  <a:prstClr val="black"/>
                </a:solidFill>
              </a:rPr>
              <a:t>Determine </a:t>
            </a:r>
            <a:r>
              <a:rPr lang="en-US" sz="2400" dirty="0">
                <a:solidFill>
                  <a:prstClr val="black"/>
                </a:solidFill>
              </a:rPr>
              <a:t>the number of U.S. credits that would be completed in the same time </a:t>
            </a:r>
            <a:r>
              <a:rPr lang="en-US" sz="2400" dirty="0" smtClean="0">
                <a:solidFill>
                  <a:prstClr val="black"/>
                </a:solidFill>
              </a:rPr>
              <a:t>period</a:t>
            </a:r>
          </a:p>
          <a:p>
            <a:pPr marL="514350" indent="-514350">
              <a:buFont typeface="+mj-lt"/>
              <a:buAutoNum type="romanUcPeriod"/>
            </a:pPr>
            <a:r>
              <a:rPr lang="en-US" sz="2400" dirty="0" smtClean="0">
                <a:solidFill>
                  <a:prstClr val="black"/>
                </a:solidFill>
              </a:rPr>
              <a:t>Calculate </a:t>
            </a:r>
            <a:r>
              <a:rPr lang="en-US" sz="2400" dirty="0">
                <a:solidFill>
                  <a:prstClr val="black"/>
                </a:solidFill>
              </a:rPr>
              <a:t>the conversion factor (total foreign credits/ U.S. credits in a similar </a:t>
            </a:r>
            <a:r>
              <a:rPr lang="en-US" sz="2400" dirty="0" smtClean="0">
                <a:solidFill>
                  <a:prstClr val="black"/>
                </a:solidFill>
              </a:rPr>
              <a:t>timeframe</a:t>
            </a:r>
            <a:endParaRPr lang="en-US" sz="2400" dirty="0">
              <a:solidFill>
                <a:prstClr val="black"/>
              </a:solidFill>
            </a:endParaRPr>
          </a:p>
          <a:p>
            <a:pPr marL="514350" indent="-514350">
              <a:buFont typeface="+mj-lt"/>
              <a:buAutoNum type="romanUcPeriod"/>
            </a:pPr>
            <a:r>
              <a:rPr lang="en-US" sz="2400" dirty="0" smtClean="0">
                <a:solidFill>
                  <a:prstClr val="black"/>
                </a:solidFill>
              </a:rPr>
              <a:t>Divide </a:t>
            </a:r>
            <a:r>
              <a:rPr lang="en-US" sz="2400" dirty="0">
                <a:solidFill>
                  <a:prstClr val="black"/>
                </a:solidFill>
              </a:rPr>
              <a:t>by the conversion factor to determine the U.S. credits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12" name="Straight Connector 11"/>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449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Credential Evaluation Practice</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dirty="0" smtClean="0"/>
              <a:t>Now that you have learned how to perform basic grade conversion with French-based credential, let’s put your knowledge into practice!</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786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Case Scenario</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marL="0" indent="0">
              <a:buNone/>
            </a:pPr>
            <a:r>
              <a:rPr lang="en-US" dirty="0" smtClean="0"/>
              <a:t>Student A has passed </a:t>
            </a:r>
            <a:r>
              <a:rPr lang="en-US" dirty="0"/>
              <a:t>the </a:t>
            </a:r>
            <a:r>
              <a:rPr lang="en-US" dirty="0" err="1"/>
              <a:t>Baccalauréat</a:t>
            </a:r>
            <a:r>
              <a:rPr lang="en-US" dirty="0"/>
              <a:t> de </a:t>
            </a:r>
            <a:r>
              <a:rPr lang="en-US" dirty="0" err="1"/>
              <a:t>l'Enseignement</a:t>
            </a:r>
            <a:r>
              <a:rPr lang="en-US" dirty="0"/>
              <a:t> </a:t>
            </a:r>
            <a:r>
              <a:rPr lang="en-US" dirty="0" err="1" smtClean="0"/>
              <a:t>Secondaire</a:t>
            </a:r>
            <a:r>
              <a:rPr lang="en-US" dirty="0" smtClean="0"/>
              <a:t> (Baccalaureate of Secondary Education) examination in Tunisia and was awarded a High School Diploma and given access to university/post-secondary studies locally and abroad. The student is applying for undergraduate admission to your university as an international student.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266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Admission Decision</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If you are the international admission officer, would you accept this student from Tunisia for admission to an undergraduate degree program at your university based on his grades and GPA? Please tell us your admission decision.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512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Sample Credential for Practice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Please convert the grades listed on the sample transcript to the US grade equivalencies based on the </a:t>
            </a:r>
            <a:r>
              <a:rPr lang="en-US" dirty="0" smtClean="0">
                <a:hlinkClick r:id="rId3"/>
              </a:rPr>
              <a:t>Tunisia French-based grading scale</a:t>
            </a:r>
            <a:r>
              <a:rPr lang="en-US" dirty="0"/>
              <a:t>.</a:t>
            </a:r>
            <a:endParaRPr lang="en-US"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944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smtClean="0"/>
              <a:t>Basic and Free Electronic Resources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6" name="Straight Connector 5"/>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275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Resources can be used for:</a:t>
            </a:r>
            <a:endParaRPr lang="en-US" dirty="0"/>
          </a:p>
        </p:txBody>
      </p:sp>
      <p:sp>
        <p:nvSpPr>
          <p:cNvPr id="3" name="Content Placeholder 2"/>
          <p:cNvSpPr>
            <a:spLocks noGrp="1"/>
          </p:cNvSpPr>
          <p:nvPr>
            <p:ph idx="1"/>
          </p:nvPr>
        </p:nvSpPr>
        <p:spPr>
          <a:xfrm>
            <a:off x="457200" y="1828800"/>
            <a:ext cx="8382000" cy="4343400"/>
          </a:xfrm>
        </p:spPr>
        <p:txBody>
          <a:bodyPr>
            <a:normAutofit lnSpcReduction="10000"/>
          </a:bodyPr>
          <a:lstStyle/>
          <a:p>
            <a:pPr marL="571500" indent="-571500">
              <a:buFont typeface="+mj-lt"/>
              <a:buAutoNum type="romanUcPeriod"/>
            </a:pPr>
            <a:r>
              <a:rPr lang="en-US" sz="2800" dirty="0" smtClean="0"/>
              <a:t>Placement Recommendations</a:t>
            </a:r>
          </a:p>
          <a:p>
            <a:pPr marL="571500" indent="-571500">
              <a:buFont typeface="+mj-lt"/>
              <a:buAutoNum type="romanUcPeriod"/>
            </a:pPr>
            <a:endParaRPr lang="en-US" sz="2800" dirty="0"/>
          </a:p>
          <a:p>
            <a:pPr marL="571500" indent="-571500">
              <a:buFont typeface="+mj-lt"/>
              <a:buAutoNum type="romanUcPeriod"/>
            </a:pPr>
            <a:r>
              <a:rPr lang="en-US" sz="2800" dirty="0" smtClean="0"/>
              <a:t>Institutional Accreditation and Verification</a:t>
            </a:r>
          </a:p>
          <a:p>
            <a:pPr marL="571500" indent="-571500">
              <a:buFont typeface="+mj-lt"/>
              <a:buAutoNum type="romanUcPeriod"/>
            </a:pPr>
            <a:endParaRPr lang="en-US" sz="2800" dirty="0"/>
          </a:p>
          <a:p>
            <a:pPr marL="571500" indent="-571500">
              <a:buFont typeface="+mj-lt"/>
              <a:buAutoNum type="romanUcPeriod"/>
            </a:pPr>
            <a:r>
              <a:rPr lang="en-US" sz="2800" dirty="0" smtClean="0"/>
              <a:t>Program Information</a:t>
            </a:r>
          </a:p>
          <a:p>
            <a:pPr marL="571500" indent="-571500">
              <a:buFont typeface="+mj-lt"/>
              <a:buAutoNum type="romanUcPeriod"/>
            </a:pPr>
            <a:endParaRPr lang="en-US" sz="2800" dirty="0"/>
          </a:p>
          <a:p>
            <a:pPr marL="571500" indent="-571500">
              <a:buFont typeface="+mj-lt"/>
              <a:buAutoNum type="romanUcPeriod"/>
            </a:pPr>
            <a:r>
              <a:rPr lang="en-US" sz="2800" dirty="0" smtClean="0"/>
              <a:t>Grading Scales</a:t>
            </a:r>
          </a:p>
          <a:p>
            <a:pPr marL="571500" indent="-571500">
              <a:buFont typeface="+mj-lt"/>
              <a:buAutoNum type="romanUcPeriod"/>
            </a:pPr>
            <a:endParaRPr lang="en-US" sz="2800" dirty="0"/>
          </a:p>
          <a:p>
            <a:pPr marL="571500" indent="-571500">
              <a:buFont typeface="+mj-lt"/>
              <a:buAutoNum type="romanUcPeriod"/>
            </a:pPr>
            <a:r>
              <a:rPr lang="en-US" sz="2800" dirty="0" smtClean="0"/>
              <a:t>Country Information and Research</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296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dirty="0" smtClean="0"/>
              <a:t>Do you know what is the top grade in the French grading system?</a:t>
            </a:r>
          </a:p>
          <a:p>
            <a:pPr marL="0" indent="0" algn="ctr">
              <a:buNone/>
            </a:pPr>
            <a:endParaRPr lang="en-US" dirty="0"/>
          </a:p>
          <a:p>
            <a:pPr marL="0" indent="0" algn="ctr">
              <a:buNone/>
            </a:pPr>
            <a:r>
              <a:rPr lang="en-US" sz="5000" dirty="0" smtClean="0"/>
              <a:t>20/20! Yes you got it!</a:t>
            </a:r>
            <a:endParaRPr lang="en-US" sz="5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1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78615"/>
            <a:ext cx="8735667" cy="4913812"/>
          </a:xfrm>
        </p:spPr>
      </p:pic>
      <p:sp>
        <p:nvSpPr>
          <p:cNvPr id="2" name="TextBox 1"/>
          <p:cNvSpPr txBox="1"/>
          <p:nvPr/>
        </p:nvSpPr>
        <p:spPr>
          <a:xfrm>
            <a:off x="609600" y="6172200"/>
            <a:ext cx="7924800" cy="261610"/>
          </a:xfrm>
          <a:prstGeom prst="rect">
            <a:avLst/>
          </a:prstGeom>
          <a:noFill/>
        </p:spPr>
        <p:txBody>
          <a:bodyPr wrap="square" rtlCol="0">
            <a:spAutoFit/>
          </a:bodyPr>
          <a:lstStyle/>
          <a:p>
            <a:r>
              <a:rPr lang="en-US" sz="1100" b="1" dirty="0">
                <a:solidFill>
                  <a:srgbClr val="00B0F0"/>
                </a:solidFill>
                <a:hlinkClick r:id="rId3"/>
              </a:rPr>
              <a:t>http://www.nafsa.org/Resource_Library_Assets/Publications_Library/Online_Guide_to_Educational_Systems_Around_the_World/</a:t>
            </a:r>
            <a:endParaRPr lang="en-US" sz="1100" b="1"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38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70066"/>
            <a:ext cx="8822399" cy="4782450"/>
          </a:xfrm>
        </p:spPr>
      </p:pic>
      <p:sp>
        <p:nvSpPr>
          <p:cNvPr id="5" name="Rectangle 4"/>
          <p:cNvSpPr/>
          <p:nvPr/>
        </p:nvSpPr>
        <p:spPr>
          <a:xfrm>
            <a:off x="2743200" y="6033480"/>
            <a:ext cx="4495800" cy="307777"/>
          </a:xfrm>
          <a:prstGeom prst="rect">
            <a:avLst/>
          </a:prstGeom>
        </p:spPr>
        <p:txBody>
          <a:bodyPr wrap="square">
            <a:spAutoFit/>
          </a:bodyPr>
          <a:lstStyle/>
          <a:p>
            <a:r>
              <a:rPr lang="en-US" sz="1400" b="1" dirty="0" smtClean="0">
                <a:solidFill>
                  <a:srgbClr val="00B0F0"/>
                </a:solidFill>
                <a:hlinkClick r:id="rId3"/>
              </a:rPr>
              <a:t>http://www.nafsa.org/_/File/_/ges/France.pdf</a:t>
            </a:r>
            <a:endParaRPr lang="en-US" sz="1400" b="1" dirty="0">
              <a:solidFill>
                <a:srgbClr val="00B0F0"/>
              </a:solidFill>
            </a:endParaRPr>
          </a:p>
        </p:txBody>
      </p:sp>
      <p:sp>
        <p:nvSpPr>
          <p:cNvPr id="2" name="TextBox 1"/>
          <p:cNvSpPr txBox="1"/>
          <p:nvPr/>
        </p:nvSpPr>
        <p:spPr>
          <a:xfrm>
            <a:off x="800097" y="4876800"/>
            <a:ext cx="1504438" cy="1384995"/>
          </a:xfrm>
          <a:prstGeom prst="rect">
            <a:avLst/>
          </a:prstGeom>
          <a:noFill/>
        </p:spPr>
        <p:txBody>
          <a:bodyPr wrap="square" rtlCol="0">
            <a:spAutoFit/>
          </a:bodyPr>
          <a:lstStyle/>
          <a:p>
            <a:pPr algn="ctr"/>
            <a:r>
              <a:rPr lang="en-US" sz="1400" b="1" dirty="0" smtClean="0">
                <a:solidFill>
                  <a:srgbClr val="FF0000"/>
                </a:solidFill>
              </a:rPr>
              <a:t>Great for information like standard program length and degree/certificate names</a:t>
            </a:r>
            <a:endParaRPr lang="en-US" sz="1400" b="1"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797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563" y="926604"/>
            <a:ext cx="8626474" cy="4852391"/>
          </a:xfrm>
        </p:spPr>
      </p:pic>
      <p:sp>
        <p:nvSpPr>
          <p:cNvPr id="2" name="Rectangle 1"/>
          <p:cNvSpPr/>
          <p:nvPr/>
        </p:nvSpPr>
        <p:spPr>
          <a:xfrm>
            <a:off x="1219200" y="5926723"/>
            <a:ext cx="6998043" cy="338554"/>
          </a:xfrm>
          <a:prstGeom prst="rect">
            <a:avLst/>
          </a:prstGeom>
        </p:spPr>
        <p:txBody>
          <a:bodyPr wrap="square">
            <a:spAutoFit/>
          </a:bodyPr>
          <a:lstStyle/>
          <a:p>
            <a:r>
              <a:rPr lang="en-US" sz="1600" dirty="0">
                <a:solidFill>
                  <a:srgbClr val="00B0F0"/>
                </a:solidFill>
                <a:hlinkClick r:id="rId3"/>
              </a:rPr>
              <a:t>http://www.nuffic.nl/en/diploma-recognition/country-modules/country-modules</a:t>
            </a:r>
            <a:endParaRPr lang="en-US" sz="1600"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813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34" y="971550"/>
            <a:ext cx="8534400" cy="4800600"/>
          </a:xfrm>
        </p:spPr>
      </p:pic>
      <p:sp>
        <p:nvSpPr>
          <p:cNvPr id="2" name="Rectangle 1"/>
          <p:cNvSpPr/>
          <p:nvPr/>
        </p:nvSpPr>
        <p:spPr>
          <a:xfrm>
            <a:off x="2057400" y="5884277"/>
            <a:ext cx="5562600" cy="338554"/>
          </a:xfrm>
          <a:prstGeom prst="rect">
            <a:avLst/>
          </a:prstGeom>
        </p:spPr>
        <p:txBody>
          <a:bodyPr wrap="square">
            <a:spAutoFit/>
          </a:bodyPr>
          <a:lstStyle/>
          <a:p>
            <a:r>
              <a:rPr lang="en-US" sz="1600" dirty="0" smtClean="0">
                <a:solidFill>
                  <a:srgbClr val="00B0F0"/>
                </a:solidFill>
                <a:hlinkClick r:id="rId3"/>
              </a:rPr>
              <a:t>http://www.nuffic.nl/en/library/country-module-france.pdf</a:t>
            </a:r>
            <a:endParaRPr lang="en-US" sz="1600"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680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564" y="926604"/>
            <a:ext cx="8626472" cy="4852391"/>
          </a:xfrm>
        </p:spPr>
      </p:pic>
      <p:sp>
        <p:nvSpPr>
          <p:cNvPr id="2" name="Rectangle 1"/>
          <p:cNvSpPr/>
          <p:nvPr/>
        </p:nvSpPr>
        <p:spPr>
          <a:xfrm>
            <a:off x="1219200" y="5943600"/>
            <a:ext cx="6705600" cy="338554"/>
          </a:xfrm>
          <a:prstGeom prst="rect">
            <a:avLst/>
          </a:prstGeom>
        </p:spPr>
        <p:txBody>
          <a:bodyPr wrap="square">
            <a:spAutoFit/>
          </a:bodyPr>
          <a:lstStyle/>
          <a:p>
            <a:pPr algn="ctr"/>
            <a:r>
              <a:rPr lang="en-US" sz="1600" dirty="0" smtClean="0">
                <a:solidFill>
                  <a:srgbClr val="00B0F0"/>
                </a:solidFill>
                <a:hlinkClick r:id="rId3"/>
              </a:rPr>
              <a:t>http://www.playnaia.org/page/intldirectory.php</a:t>
            </a:r>
            <a:endParaRPr lang="en-US" sz="1600"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43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34" y="971550"/>
            <a:ext cx="8534400" cy="4800599"/>
          </a:xfrm>
        </p:spPr>
      </p:pic>
      <p:sp>
        <p:nvSpPr>
          <p:cNvPr id="2" name="Rectangle 1"/>
          <p:cNvSpPr/>
          <p:nvPr/>
        </p:nvSpPr>
        <p:spPr>
          <a:xfrm>
            <a:off x="1295400" y="5884277"/>
            <a:ext cx="6705600" cy="338554"/>
          </a:xfrm>
          <a:prstGeom prst="rect">
            <a:avLst/>
          </a:prstGeom>
        </p:spPr>
        <p:txBody>
          <a:bodyPr wrap="square">
            <a:spAutoFit/>
          </a:bodyPr>
          <a:lstStyle/>
          <a:p>
            <a:r>
              <a:rPr lang="en-US" sz="1600" dirty="0" smtClean="0">
                <a:solidFill>
                  <a:srgbClr val="00B0F0"/>
                </a:solidFill>
                <a:hlinkClick r:id="rId3"/>
              </a:rPr>
              <a:t>http://www.playnaia.org/d/international/NAIAEC_IntlDirectory_France.pdf</a:t>
            </a:r>
            <a:endParaRPr lang="en-US" sz="1600"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14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t>Other Free, Electronic Resources</a:t>
            </a:r>
            <a:endParaRPr lang="en-US" sz="4000" dirty="0"/>
          </a:p>
        </p:txBody>
      </p:sp>
      <p:sp>
        <p:nvSpPr>
          <p:cNvPr id="4" name="Rectangle 3"/>
          <p:cNvSpPr/>
          <p:nvPr/>
        </p:nvSpPr>
        <p:spPr>
          <a:xfrm>
            <a:off x="914400" y="1752600"/>
            <a:ext cx="7543800" cy="3750770"/>
          </a:xfrm>
          <a:prstGeom prst="rect">
            <a:avLst/>
          </a:prstGeom>
        </p:spPr>
        <p:txBody>
          <a:bodyPr wrap="square">
            <a:spAutoFit/>
          </a:bodyPr>
          <a:lstStyle/>
          <a:p>
            <a:pPr>
              <a:lnSpc>
                <a:spcPct val="115000"/>
              </a:lnSpc>
              <a:spcAft>
                <a:spcPts val="1000"/>
              </a:spcAft>
            </a:pPr>
            <a:r>
              <a:rPr lang="en-US" sz="2400" b="1" dirty="0" err="1">
                <a:solidFill>
                  <a:prstClr val="black"/>
                </a:solidFill>
                <a:ea typeface="Calibri"/>
                <a:cs typeface="Times New Roman"/>
              </a:rPr>
              <a:t>Classbase</a:t>
            </a:r>
            <a:r>
              <a:rPr lang="en-US" sz="2400" b="1" dirty="0">
                <a:solidFill>
                  <a:prstClr val="black"/>
                </a:solidFill>
                <a:ea typeface="Calibri"/>
                <a:cs typeface="Times New Roman"/>
              </a:rPr>
              <a:t>: </a:t>
            </a:r>
          </a:p>
          <a:p>
            <a:pPr>
              <a:lnSpc>
                <a:spcPct val="115000"/>
              </a:lnSpc>
              <a:spcAft>
                <a:spcPts val="1000"/>
              </a:spcAft>
            </a:pPr>
            <a:r>
              <a:rPr lang="en-US" sz="2000" u="sng" dirty="0">
                <a:solidFill>
                  <a:srgbClr val="0000FF"/>
                </a:solidFill>
                <a:ea typeface="Calibri"/>
                <a:cs typeface="Times New Roman"/>
                <a:hlinkClick r:id="rId2"/>
              </a:rPr>
              <a:t>http://www.classbase.com/</a:t>
            </a:r>
            <a:endParaRPr lang="en-US" sz="2000" dirty="0">
              <a:solidFill>
                <a:prstClr val="black"/>
              </a:solidFill>
              <a:ea typeface="Calibri"/>
              <a:cs typeface="Times New Roman"/>
            </a:endParaRPr>
          </a:p>
          <a:p>
            <a:pPr>
              <a:lnSpc>
                <a:spcPct val="115000"/>
              </a:lnSpc>
              <a:spcAft>
                <a:spcPts val="1000"/>
              </a:spcAft>
            </a:pPr>
            <a:r>
              <a:rPr lang="en-US" sz="2000" b="1" dirty="0" smtClean="0">
                <a:solidFill>
                  <a:prstClr val="black"/>
                </a:solidFill>
                <a:ea typeface="Calibri"/>
                <a:cs typeface="Times New Roman"/>
              </a:rPr>
              <a:t>Alberta </a:t>
            </a:r>
            <a:r>
              <a:rPr lang="en-US" sz="2000" b="1" dirty="0">
                <a:solidFill>
                  <a:prstClr val="black"/>
                </a:solidFill>
                <a:ea typeface="Calibri"/>
                <a:cs typeface="Times New Roman"/>
              </a:rPr>
              <a:t>International Education Guides:</a:t>
            </a:r>
          </a:p>
          <a:p>
            <a:pPr>
              <a:lnSpc>
                <a:spcPct val="115000"/>
              </a:lnSpc>
              <a:spcAft>
                <a:spcPts val="1000"/>
              </a:spcAft>
            </a:pPr>
            <a:r>
              <a:rPr lang="en-US" u="sng" dirty="0" smtClean="0">
                <a:solidFill>
                  <a:srgbClr val="0000FF"/>
                </a:solidFill>
                <a:ea typeface="Calibri"/>
                <a:cs typeface="Times New Roman"/>
                <a:hlinkClick r:id="rId3"/>
              </a:rPr>
              <a:t>http://work.alberta.ca/Immigration/international-education-guides.html</a:t>
            </a:r>
            <a:endParaRPr lang="en-US" dirty="0" smtClean="0">
              <a:solidFill>
                <a:prstClr val="black"/>
              </a:solidFill>
              <a:ea typeface="Calibri"/>
              <a:cs typeface="Times New Roman"/>
            </a:endParaRPr>
          </a:p>
          <a:p>
            <a:pPr>
              <a:lnSpc>
                <a:spcPct val="115000"/>
              </a:lnSpc>
              <a:spcAft>
                <a:spcPts val="1000"/>
              </a:spcAft>
            </a:pPr>
            <a:r>
              <a:rPr lang="en-US" sz="2000" b="1" dirty="0" smtClean="0">
                <a:solidFill>
                  <a:prstClr val="black"/>
                </a:solidFill>
                <a:ea typeface="Calibri"/>
                <a:cs typeface="Times New Roman"/>
              </a:rPr>
              <a:t>NORRIC Publications:</a:t>
            </a:r>
          </a:p>
          <a:p>
            <a:pPr>
              <a:lnSpc>
                <a:spcPct val="115000"/>
              </a:lnSpc>
              <a:spcAft>
                <a:spcPts val="1000"/>
              </a:spcAft>
            </a:pPr>
            <a:r>
              <a:rPr lang="en-US" u="sng" dirty="0" smtClean="0">
                <a:solidFill>
                  <a:srgbClr val="0000FF"/>
                </a:solidFill>
                <a:ea typeface="Calibri"/>
                <a:cs typeface="Times New Roman"/>
                <a:hlinkClick r:id="rId4"/>
              </a:rPr>
              <a:t>http</a:t>
            </a:r>
            <a:r>
              <a:rPr lang="en-US" u="sng" dirty="0">
                <a:solidFill>
                  <a:srgbClr val="0000FF"/>
                </a:solidFill>
                <a:ea typeface="Calibri"/>
                <a:cs typeface="Times New Roman"/>
                <a:hlinkClick r:id="rId4"/>
              </a:rPr>
              <a:t>://norric.org/publications/publications#countries</a:t>
            </a:r>
            <a:endParaRPr lang="en-US" dirty="0">
              <a:solidFill>
                <a:prstClr val="black"/>
              </a:solidFill>
              <a:ea typeface="Calibri"/>
              <a:cs typeface="Times New Roman"/>
            </a:endParaRPr>
          </a:p>
          <a:p>
            <a:pPr>
              <a:lnSpc>
                <a:spcPct val="115000"/>
              </a:lnSpc>
              <a:spcAft>
                <a:spcPts val="1000"/>
              </a:spcAft>
            </a:pPr>
            <a:r>
              <a:rPr lang="en-US" sz="2000" b="1" dirty="0">
                <a:solidFill>
                  <a:prstClr val="black"/>
                </a:solidFill>
                <a:ea typeface="Calibri"/>
                <a:cs typeface="Times New Roman"/>
              </a:rPr>
              <a:t>WES Country Profiles: </a:t>
            </a:r>
          </a:p>
          <a:p>
            <a:pPr>
              <a:lnSpc>
                <a:spcPct val="115000"/>
              </a:lnSpc>
              <a:spcAft>
                <a:spcPts val="1000"/>
              </a:spcAft>
            </a:pPr>
            <a:r>
              <a:rPr lang="en-US" u="sng" dirty="0">
                <a:solidFill>
                  <a:srgbClr val="0000FF"/>
                </a:solidFill>
                <a:ea typeface="Calibri"/>
                <a:cs typeface="Times New Roman"/>
                <a:hlinkClick r:id="rId5"/>
              </a:rPr>
              <a:t>http://</a:t>
            </a:r>
            <a:r>
              <a:rPr lang="en-US" u="sng" dirty="0" smtClean="0">
                <a:solidFill>
                  <a:srgbClr val="0000FF"/>
                </a:solidFill>
                <a:ea typeface="Calibri"/>
                <a:cs typeface="Times New Roman"/>
                <a:hlinkClick r:id="rId5"/>
              </a:rPr>
              <a:t>www.wes.org/wes_tools/profile.asp</a:t>
            </a:r>
            <a:endParaRPr lang="en-US" dirty="0">
              <a:solidFill>
                <a:prstClr val="black"/>
              </a:solidFill>
              <a:ea typeface="Calibri"/>
              <a:cs typeface="Times New Roman"/>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34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6000" dirty="0" smtClean="0"/>
          </a:p>
          <a:p>
            <a:pPr marL="0" indent="0" algn="ctr">
              <a:buNone/>
            </a:pPr>
            <a:r>
              <a:rPr lang="en-US" sz="6000" dirty="0" smtClean="0"/>
              <a:t>Questions? </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5" name="Straight Connector 4"/>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9962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a:t>
            </a:r>
            <a:endParaRPr lang="en-US" dirty="0"/>
          </a:p>
        </p:txBody>
      </p:sp>
      <p:sp>
        <p:nvSpPr>
          <p:cNvPr id="3" name="Content Placeholder 2"/>
          <p:cNvSpPr>
            <a:spLocks noGrp="1"/>
          </p:cNvSpPr>
          <p:nvPr>
            <p:ph idx="1"/>
          </p:nvPr>
        </p:nvSpPr>
        <p:spPr/>
        <p:txBody>
          <a:bodyPr/>
          <a:lstStyle/>
          <a:p>
            <a:pPr marL="0" indent="0">
              <a:buNone/>
            </a:pPr>
            <a:r>
              <a:rPr lang="en-US" dirty="0"/>
              <a:t/>
            </a:r>
            <a:br>
              <a:rPr lang="en-US" dirty="0"/>
            </a:br>
            <a:r>
              <a:rPr lang="en-US" dirty="0" smtClean="0"/>
              <a:t>Quentin </a:t>
            </a:r>
            <a:r>
              <a:rPr lang="en-US" dirty="0" err="1" smtClean="0"/>
              <a:t>Lawphu</a:t>
            </a:r>
            <a:r>
              <a:rPr lang="en-US" dirty="0"/>
              <a:t/>
            </a:r>
            <a:br>
              <a:rPr lang="en-US" dirty="0"/>
            </a:br>
            <a:r>
              <a:rPr lang="en-US" dirty="0" smtClean="0">
                <a:hlinkClick r:id="rId2"/>
              </a:rPr>
              <a:t>qphu@foreigncredits.com</a:t>
            </a:r>
            <a:r>
              <a:rPr lang="en-US" dirty="0"/>
              <a:t/>
            </a:r>
            <a:br>
              <a:rPr lang="en-US" dirty="0"/>
            </a:br>
            <a:r>
              <a:rPr lang="en-US" dirty="0"/>
              <a:t/>
            </a:r>
            <a:br>
              <a:rPr lang="en-US" dirty="0"/>
            </a:br>
            <a:r>
              <a:rPr lang="en-US" dirty="0"/>
              <a:t>Othman </a:t>
            </a:r>
            <a:r>
              <a:rPr lang="en-US" dirty="0" err="1"/>
              <a:t>Zaimi</a:t>
            </a:r>
            <a:r>
              <a:rPr lang="en-US" dirty="0"/>
              <a:t/>
            </a:r>
            <a:br>
              <a:rPr lang="en-US" dirty="0"/>
            </a:br>
            <a:r>
              <a:rPr lang="en-US" dirty="0">
                <a:hlinkClick r:id="rId3"/>
              </a:rPr>
              <a:t>othman.zaimi@uwrf.edu</a:t>
            </a:r>
            <a:endParaRPr lang="en-US" dirty="0"/>
          </a:p>
        </p:txBody>
      </p:sp>
      <p:cxnSp>
        <p:nvCxnSpPr>
          <p:cNvPr id="5" name="Straight Connector 4"/>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spTree>
    <p:extLst>
      <p:ext uri="{BB962C8B-B14F-4D97-AF65-F5344CB8AC3E}">
        <p14:creationId xmlns:p14="http://schemas.microsoft.com/office/powerpoint/2010/main" val="1539493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3733800"/>
          </a:xfrm>
        </p:spPr>
        <p:txBody>
          <a:bodyPr>
            <a:normAutofit/>
          </a:bodyPr>
          <a:lstStyle/>
          <a:p>
            <a:pPr marL="0" indent="0" algn="ctr">
              <a:lnSpc>
                <a:spcPct val="110000"/>
              </a:lnSpc>
              <a:spcBef>
                <a:spcPts val="0"/>
              </a:spcBef>
              <a:buNone/>
            </a:pPr>
            <a:r>
              <a:rPr lang="en-US" dirty="0" smtClean="0"/>
              <a:t>Countries using the French Grading System:</a:t>
            </a:r>
          </a:p>
          <a:p>
            <a:pPr marL="0" indent="0" algn="ctr">
              <a:lnSpc>
                <a:spcPct val="110000"/>
              </a:lnSpc>
              <a:spcBef>
                <a:spcPts val="0"/>
              </a:spcBef>
              <a:buNone/>
            </a:pPr>
            <a:r>
              <a:rPr lang="en-US" dirty="0" err="1" smtClean="0">
                <a:hlinkClick r:id="rId2"/>
              </a:rPr>
              <a:t>Sporcle</a:t>
            </a:r>
            <a:r>
              <a:rPr lang="en-US" dirty="0" smtClean="0">
                <a:hlinkClick r:id="rId2"/>
              </a:rPr>
              <a:t> Quiz</a:t>
            </a:r>
            <a:endParaRPr lang="en-US" dirty="0" smtClean="0"/>
          </a:p>
        </p:txBody>
      </p:sp>
      <p:sp>
        <p:nvSpPr>
          <p:cNvPr id="6" name="Title 5"/>
          <p:cNvSpPr>
            <a:spLocks noGrp="1"/>
          </p:cNvSpPr>
          <p:nvPr>
            <p:ph type="title"/>
          </p:nvPr>
        </p:nvSpPr>
        <p:spPr>
          <a:xfrm>
            <a:off x="457200" y="511629"/>
            <a:ext cx="8229600" cy="1143000"/>
          </a:xfrm>
        </p:spPr>
        <p:txBody>
          <a:bodyPr/>
          <a:lstStyle/>
          <a:p>
            <a:r>
              <a:rPr lang="en-US" b="1" dirty="0" smtClean="0"/>
              <a:t>Warm-up Quiz</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8" name="Straight Connector 7"/>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93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620000" cy="1695450"/>
          </a:xfrm>
        </p:spPr>
        <p:txBody>
          <a:bodyPr>
            <a:normAutofit fontScale="90000"/>
          </a:bodyPr>
          <a:lstStyle/>
          <a:p>
            <a:r>
              <a:rPr lang="en-US" dirty="0" smtClean="0"/>
              <a:t>History </a:t>
            </a:r>
            <a:r>
              <a:rPr lang="en-US" dirty="0"/>
              <a:t>of the French Grading System</a:t>
            </a:r>
            <a:br>
              <a:rPr lang="en-US" dirty="0"/>
            </a:br>
            <a:endParaRPr lang="en-US" dirty="0"/>
          </a:p>
        </p:txBody>
      </p:sp>
      <p:sp>
        <p:nvSpPr>
          <p:cNvPr id="3" name="Subtitle 2"/>
          <p:cNvSpPr>
            <a:spLocks noGrp="1"/>
          </p:cNvSpPr>
          <p:nvPr>
            <p:ph type="subTitle" idx="1"/>
          </p:nvPr>
        </p:nvSpPr>
        <p:spPr/>
        <p:txBody>
          <a:bodyPr/>
          <a:lstStyle/>
          <a:p>
            <a:r>
              <a:rPr lang="en-US" dirty="0" smtClean="0"/>
              <a:t>How is the French grading system structured and how has it evolved historically?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7" name="Straight Connector 6"/>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584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920"/>
            <a:ext cx="8229600" cy="1143000"/>
          </a:xfrm>
        </p:spPr>
        <p:txBody>
          <a:bodyPr>
            <a:normAutofit fontScale="90000"/>
          </a:bodyPr>
          <a:lstStyle/>
          <a:p>
            <a:r>
              <a:rPr lang="en-US" dirty="0"/>
              <a:t>French Grading System: Past &amp; Present</a:t>
            </a:r>
          </a:p>
        </p:txBody>
      </p:sp>
      <p:sp>
        <p:nvSpPr>
          <p:cNvPr id="3" name="Content Placeholder 2"/>
          <p:cNvSpPr>
            <a:spLocks noGrp="1"/>
          </p:cNvSpPr>
          <p:nvPr>
            <p:ph idx="1"/>
          </p:nvPr>
        </p:nvSpPr>
        <p:spPr>
          <a:xfrm>
            <a:off x="457200" y="2286000"/>
            <a:ext cx="8229600" cy="3961359"/>
          </a:xfrm>
        </p:spPr>
        <p:txBody>
          <a:bodyPr>
            <a:normAutofit/>
          </a:bodyPr>
          <a:lstStyle/>
          <a:p>
            <a:r>
              <a:rPr lang="en-US" sz="2800" dirty="0" smtClean="0"/>
              <a:t>Oliver </a:t>
            </a:r>
            <a:r>
              <a:rPr lang="en-US" sz="2800" dirty="0" err="1" smtClean="0"/>
              <a:t>Maulini</a:t>
            </a:r>
            <a:r>
              <a:rPr lang="en-US" sz="2800" dirty="0"/>
              <a:t> </a:t>
            </a:r>
            <a:r>
              <a:rPr lang="en-US" sz="2800" dirty="0" smtClean="0"/>
              <a:t>(1996)</a:t>
            </a:r>
          </a:p>
          <a:p>
            <a:endParaRPr lang="en-US" sz="2800" dirty="0"/>
          </a:p>
          <a:p>
            <a:r>
              <a:rPr lang="en-US" sz="2800" dirty="0" smtClean="0"/>
              <a:t>16</a:t>
            </a:r>
            <a:r>
              <a:rPr lang="en-US" sz="2800" baseline="30000" dirty="0" smtClean="0"/>
              <a:t>th</a:t>
            </a:r>
            <a:r>
              <a:rPr lang="en-US" sz="2800" dirty="0" smtClean="0"/>
              <a:t> century Jesuit Schools </a:t>
            </a:r>
          </a:p>
          <a:p>
            <a:pPr marL="0" indent="0">
              <a:buNone/>
            </a:pPr>
            <a:endParaRPr lang="en-US" sz="2800" dirty="0" smtClean="0"/>
          </a:p>
          <a:p>
            <a:endParaRPr lang="en-US" sz="2800" dirty="0" smtClean="0"/>
          </a:p>
          <a:p>
            <a:pPr marL="571500" indent="-571500">
              <a:buFont typeface="+mj-lt"/>
              <a:buAutoNum type="romanUcPeriod"/>
            </a:pPr>
            <a:endParaRPr lang="en-US" sz="28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9" name="Straight Connector 8"/>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39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43000"/>
          </a:xfrm>
        </p:spPr>
        <p:txBody>
          <a:bodyPr>
            <a:normAutofit fontScale="90000"/>
          </a:bodyPr>
          <a:lstStyle/>
          <a:p>
            <a:r>
              <a:rPr lang="en-US" dirty="0"/>
              <a:t>French Grading System: Past &amp; Present</a:t>
            </a:r>
          </a:p>
        </p:txBody>
      </p:sp>
      <p:sp>
        <p:nvSpPr>
          <p:cNvPr id="3" name="Content Placeholder 2"/>
          <p:cNvSpPr>
            <a:spLocks noGrp="1"/>
          </p:cNvSpPr>
          <p:nvPr>
            <p:ph idx="1"/>
          </p:nvPr>
        </p:nvSpPr>
        <p:spPr>
          <a:xfrm>
            <a:off x="457200" y="1295399"/>
            <a:ext cx="8229600" cy="3961359"/>
          </a:xfrm>
        </p:spPr>
        <p:txBody>
          <a:bodyPr>
            <a:normAutofit/>
          </a:bodyPr>
          <a:lstStyle/>
          <a:p>
            <a:pPr marL="0" indent="0">
              <a:buNone/>
            </a:pPr>
            <a:endParaRPr lang="en-US" sz="2800" dirty="0" smtClean="0"/>
          </a:p>
          <a:p>
            <a:endParaRPr lang="en-US" sz="2800" dirty="0" smtClean="0"/>
          </a:p>
          <a:p>
            <a:pPr marL="571500" indent="-571500">
              <a:buFont typeface="+mj-lt"/>
              <a:buAutoNum type="romanUcPeriod"/>
            </a:pPr>
            <a:endParaRPr lang="en-US" sz="2800" dirty="0" smtClean="0"/>
          </a:p>
        </p:txBody>
      </p:sp>
      <p:sp>
        <p:nvSpPr>
          <p:cNvPr id="4" name="TextBox 3"/>
          <p:cNvSpPr txBox="1"/>
          <p:nvPr/>
        </p:nvSpPr>
        <p:spPr>
          <a:xfrm>
            <a:off x="457200" y="1450295"/>
            <a:ext cx="8458200" cy="3877985"/>
          </a:xfrm>
          <a:prstGeom prst="rect">
            <a:avLst/>
          </a:prstGeom>
          <a:noFill/>
        </p:spPr>
        <p:txBody>
          <a:bodyPr wrap="square" rtlCol="0">
            <a:spAutoFit/>
          </a:bodyPr>
          <a:lstStyle/>
          <a:p>
            <a:pPr algn="ctr"/>
            <a:r>
              <a:rPr lang="en-US" dirty="0" smtClean="0"/>
              <a:t>Extract from 1780 Report Card for student in the Royal College of Cahors:</a:t>
            </a:r>
          </a:p>
          <a:p>
            <a:pPr algn="ctr"/>
            <a:endParaRPr lang="en-US" dirty="0"/>
          </a:p>
          <a:p>
            <a:pPr algn="ctr"/>
            <a:r>
              <a:rPr lang="en-US" sz="2400" dirty="0" smtClean="0"/>
              <a:t>Values and Religion: Excellent</a:t>
            </a:r>
          </a:p>
          <a:p>
            <a:pPr algn="ctr"/>
            <a:r>
              <a:rPr lang="en-US" sz="2400" dirty="0" smtClean="0"/>
              <a:t>Character: Excellent, too timid</a:t>
            </a:r>
          </a:p>
          <a:p>
            <a:pPr algn="ctr"/>
            <a:r>
              <a:rPr lang="en-US" sz="2400" dirty="0" smtClean="0"/>
              <a:t>Placement out of the 53 students (November/December)</a:t>
            </a:r>
          </a:p>
          <a:p>
            <a:pPr algn="ctr"/>
            <a:r>
              <a:rPr lang="en-US" sz="2400" dirty="0" smtClean="0"/>
              <a:t>Theme: 27</a:t>
            </a:r>
            <a:r>
              <a:rPr lang="en-US" sz="2400" baseline="30000" dirty="0" smtClean="0"/>
              <a:t>th</a:t>
            </a:r>
            <a:r>
              <a:rPr lang="en-US" sz="2400" dirty="0" smtClean="0"/>
              <a:t>/39</a:t>
            </a:r>
            <a:r>
              <a:rPr lang="en-US" sz="2400" baseline="30000" dirty="0" smtClean="0"/>
              <a:t>th</a:t>
            </a:r>
            <a:endParaRPr lang="en-US" sz="2400" dirty="0" smtClean="0"/>
          </a:p>
          <a:p>
            <a:pPr algn="ctr"/>
            <a:r>
              <a:rPr lang="en-US" sz="2400" dirty="0" smtClean="0"/>
              <a:t>Version: 13</a:t>
            </a:r>
            <a:r>
              <a:rPr lang="en-US" sz="2400" baseline="30000" dirty="0" smtClean="0"/>
              <a:t>th</a:t>
            </a:r>
            <a:r>
              <a:rPr lang="en-US" sz="2400" dirty="0" smtClean="0"/>
              <a:t>/30</a:t>
            </a:r>
            <a:r>
              <a:rPr lang="en-US" sz="2400" baseline="30000" dirty="0" smtClean="0"/>
              <a:t>th</a:t>
            </a:r>
          </a:p>
          <a:p>
            <a:pPr algn="ctr"/>
            <a:r>
              <a:rPr lang="en-US" sz="2400" dirty="0" smtClean="0"/>
              <a:t>Verses: 44</a:t>
            </a:r>
            <a:r>
              <a:rPr lang="en-US" sz="2400" baseline="30000" dirty="0" smtClean="0"/>
              <a:t>th</a:t>
            </a:r>
            <a:r>
              <a:rPr lang="en-US" sz="2400" dirty="0" smtClean="0"/>
              <a:t>/26</a:t>
            </a:r>
            <a:r>
              <a:rPr lang="en-US" sz="2400" baseline="30000" dirty="0" smtClean="0"/>
              <a:t>th</a:t>
            </a:r>
            <a:endParaRPr lang="en-US" sz="2400" dirty="0" smtClean="0"/>
          </a:p>
          <a:p>
            <a:pPr algn="ctr"/>
            <a:endParaRPr lang="en-US" sz="2400" dirty="0"/>
          </a:p>
          <a:p>
            <a:pPr algn="ctr"/>
            <a:r>
              <a:rPr lang="en-US" sz="1600" dirty="0" err="1" smtClean="0"/>
              <a:t>Maulini</a:t>
            </a:r>
            <a:r>
              <a:rPr lang="en-US" sz="1600" dirty="0" smtClean="0"/>
              <a:t> (1996) [translated from French]</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cxnSp>
        <p:nvCxnSpPr>
          <p:cNvPr id="10" name="Straight Connector 9"/>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49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494"/>
            <a:ext cx="8229600" cy="1143000"/>
          </a:xfrm>
        </p:spPr>
        <p:txBody>
          <a:bodyPr>
            <a:normAutofit fontScale="90000"/>
          </a:bodyPr>
          <a:lstStyle/>
          <a:p>
            <a:r>
              <a:rPr lang="en-US" dirty="0"/>
              <a:t>French Grading System: Past &amp; Present</a:t>
            </a:r>
          </a:p>
        </p:txBody>
      </p:sp>
      <p:sp>
        <p:nvSpPr>
          <p:cNvPr id="3" name="Content Placeholder 2"/>
          <p:cNvSpPr>
            <a:spLocks noGrp="1"/>
          </p:cNvSpPr>
          <p:nvPr>
            <p:ph idx="1"/>
          </p:nvPr>
        </p:nvSpPr>
        <p:spPr>
          <a:xfrm>
            <a:off x="457200" y="1295399"/>
            <a:ext cx="8229600" cy="3961359"/>
          </a:xfrm>
        </p:spPr>
        <p:txBody>
          <a:bodyPr>
            <a:normAutofit/>
          </a:bodyPr>
          <a:lstStyle/>
          <a:p>
            <a:pPr marL="0" indent="0">
              <a:buNone/>
            </a:pPr>
            <a:endParaRPr lang="en-US" sz="2800" dirty="0" smtClean="0"/>
          </a:p>
          <a:p>
            <a:endParaRPr lang="en-US" sz="2800" dirty="0" smtClean="0"/>
          </a:p>
          <a:p>
            <a:pPr marL="571500" indent="-571500">
              <a:buFont typeface="+mj-lt"/>
              <a:buAutoNum type="romanUcPeriod"/>
            </a:pPr>
            <a:endParaRPr lang="en-US" sz="2800" dirty="0" smtClean="0"/>
          </a:p>
        </p:txBody>
      </p:sp>
      <p:sp>
        <p:nvSpPr>
          <p:cNvPr id="4" name="TextBox 3"/>
          <p:cNvSpPr txBox="1"/>
          <p:nvPr/>
        </p:nvSpPr>
        <p:spPr>
          <a:xfrm>
            <a:off x="342900" y="2113571"/>
            <a:ext cx="8458200" cy="3108543"/>
          </a:xfrm>
          <a:prstGeom prst="rect">
            <a:avLst/>
          </a:prstGeom>
          <a:noFill/>
        </p:spPr>
        <p:txBody>
          <a:bodyPr wrap="square" rtlCol="0">
            <a:spAutoFit/>
          </a:bodyPr>
          <a:lstStyle/>
          <a:p>
            <a:pPr algn="ctr"/>
            <a:endParaRPr lang="en-US" dirty="0"/>
          </a:p>
          <a:p>
            <a:pPr algn="ctr"/>
            <a:r>
              <a:rPr lang="en-US" sz="2400" dirty="0" smtClean="0"/>
              <a:t>1=Bien (Good)</a:t>
            </a:r>
          </a:p>
          <a:p>
            <a:pPr algn="ctr"/>
            <a:r>
              <a:rPr lang="en-US" sz="2400" dirty="0" smtClean="0"/>
              <a:t>2= </a:t>
            </a:r>
            <a:r>
              <a:rPr lang="en-US" sz="2400" dirty="0" err="1" smtClean="0"/>
              <a:t>Assez</a:t>
            </a:r>
            <a:r>
              <a:rPr lang="en-US" sz="2400" dirty="0" smtClean="0"/>
              <a:t> Bien (Somewhat Good)</a:t>
            </a:r>
            <a:endParaRPr lang="en-US" sz="2400" dirty="0"/>
          </a:p>
          <a:p>
            <a:pPr algn="ctr"/>
            <a:r>
              <a:rPr lang="en-US" sz="2400" dirty="0" smtClean="0"/>
              <a:t>3</a:t>
            </a:r>
            <a:r>
              <a:rPr lang="en-US" sz="2400" dirty="0"/>
              <a:t>= </a:t>
            </a:r>
            <a:r>
              <a:rPr lang="en-US" sz="2400" dirty="0" err="1" smtClean="0"/>
              <a:t>Médiocre</a:t>
            </a:r>
            <a:r>
              <a:rPr lang="en-US" sz="2400" dirty="0" smtClean="0"/>
              <a:t> (Mediocre)</a:t>
            </a:r>
          </a:p>
          <a:p>
            <a:pPr algn="ctr"/>
            <a:r>
              <a:rPr lang="en-US" sz="2400" dirty="0" smtClean="0"/>
              <a:t>4= Mal (Bad)</a:t>
            </a:r>
            <a:endParaRPr lang="en-US" sz="2400" dirty="0"/>
          </a:p>
          <a:p>
            <a:pPr algn="ctr"/>
            <a:endParaRPr lang="en-US" sz="2400" dirty="0" smtClean="0"/>
          </a:p>
          <a:p>
            <a:pPr algn="ctr"/>
            <a:endParaRPr lang="en-US" sz="2400" dirty="0"/>
          </a:p>
          <a:p>
            <a:pPr algn="ctr"/>
            <a:r>
              <a:rPr lang="en-US" sz="1600" dirty="0" err="1" smtClean="0"/>
              <a:t>Maulini</a:t>
            </a:r>
            <a:r>
              <a:rPr lang="en-US" sz="1600" dirty="0" smtClean="0"/>
              <a:t> (1996) [translated from French]</a:t>
            </a:r>
          </a:p>
          <a:p>
            <a:endParaRPr lang="en-US" dirty="0"/>
          </a:p>
        </p:txBody>
      </p:sp>
      <p:cxnSp>
        <p:nvCxnSpPr>
          <p:cNvPr id="9" name="Straight Connector 8"/>
          <p:cNvCxnSpPr/>
          <p:nvPr/>
        </p:nvCxnSpPr>
        <p:spPr>
          <a:xfrm>
            <a:off x="6400800" y="533400"/>
            <a:ext cx="2743200" cy="0"/>
          </a:xfrm>
          <a:prstGeom prst="line">
            <a:avLst/>
          </a:prstGeom>
          <a:ln w="50800">
            <a:solidFill>
              <a:srgbClr val="66999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82970"/>
            <a:ext cx="2628900" cy="278950"/>
          </a:xfrm>
          <a:prstGeom prst="rect">
            <a:avLst/>
          </a:prstGeom>
        </p:spPr>
      </p:pic>
    </p:spTree>
    <p:extLst>
      <p:ext uri="{BB962C8B-B14F-4D97-AF65-F5344CB8AC3E}">
        <p14:creationId xmlns:p14="http://schemas.microsoft.com/office/powerpoint/2010/main" val="3224357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2560</TotalTime>
  <Words>1276</Words>
  <Application>Microsoft Office PowerPoint</Application>
  <PresentationFormat>On-screen Show (4:3)</PresentationFormat>
  <Paragraphs>192</Paragraphs>
  <Slides>48</Slides>
  <Notes>1</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The French Grading System: Credential Evaluation, Interpretation of Islamic Culture and the Lack of Perfection</vt:lpstr>
      <vt:lpstr>Overview of Presentation</vt:lpstr>
      <vt:lpstr>PowerPoint Presentation</vt:lpstr>
      <vt:lpstr>PowerPoint Presentation</vt:lpstr>
      <vt:lpstr>Warm-up Quiz</vt:lpstr>
      <vt:lpstr>History of the French Grading System </vt:lpstr>
      <vt:lpstr>French Grading System: Past &amp; Present</vt:lpstr>
      <vt:lpstr>French Grading System: Past &amp; Present</vt:lpstr>
      <vt:lpstr>French Grading System: Past &amp; Present</vt:lpstr>
      <vt:lpstr>French Grading System: Past &amp; Present</vt:lpstr>
      <vt:lpstr>Lack of “Perfection” in Islamic and French Cultures </vt:lpstr>
      <vt:lpstr>19 out of 20 - Numberphile</vt:lpstr>
      <vt:lpstr>PowerPoint Presentation</vt:lpstr>
      <vt:lpstr>Lack of Perfection – A cultural phenomenon</vt:lpstr>
      <vt:lpstr>Lack of Perfection – A cultural phenomenon</vt:lpstr>
      <vt:lpstr>How Islamic culture affects grades</vt:lpstr>
      <vt:lpstr>Ozzy’s Personal Experience</vt:lpstr>
      <vt:lpstr>Evaluating French-based credentials  </vt:lpstr>
      <vt:lpstr>French-Based Grading Basics I</vt:lpstr>
      <vt:lpstr>French-Based Grading Basics II</vt:lpstr>
      <vt:lpstr>PowerPoint Presentation</vt:lpstr>
      <vt:lpstr>PowerPoint Presentation</vt:lpstr>
      <vt:lpstr>PowerPoint Presentation</vt:lpstr>
      <vt:lpstr>PowerPoint Presentation</vt:lpstr>
      <vt:lpstr>PowerPoint Presentation</vt:lpstr>
      <vt:lpstr>PowerPoint Presentation</vt:lpstr>
      <vt:lpstr>Basic Grade Conversion</vt:lpstr>
      <vt:lpstr>Calculating the GPA</vt:lpstr>
      <vt:lpstr>Electronic GPA Calculator </vt:lpstr>
      <vt:lpstr>Calculating the Credits: Strategy I</vt:lpstr>
      <vt:lpstr>French Coefficients I</vt:lpstr>
      <vt:lpstr>French Coefficients II</vt:lpstr>
      <vt:lpstr>Calculating the Credits: Strategy II </vt:lpstr>
      <vt:lpstr>Credential Evaluation Practice</vt:lpstr>
      <vt:lpstr>Case Scenario</vt:lpstr>
      <vt:lpstr>Admission Decision</vt:lpstr>
      <vt:lpstr>Sample Credential for Practice</vt:lpstr>
      <vt:lpstr>Basic and Free Electronic Resources</vt:lpstr>
      <vt:lpstr>Resources can be used for:</vt:lpstr>
      <vt:lpstr>PowerPoint Presentation</vt:lpstr>
      <vt:lpstr>PowerPoint Presentation</vt:lpstr>
      <vt:lpstr>PowerPoint Presentation</vt:lpstr>
      <vt:lpstr>PowerPoint Presentation</vt:lpstr>
      <vt:lpstr>PowerPoint Presentation</vt:lpstr>
      <vt:lpstr>PowerPoint Presentation</vt:lpstr>
      <vt:lpstr>Other Free, Electronic Resources</vt:lpstr>
      <vt:lpstr>PowerPoint Presentation</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R Wojowski</dc:creator>
  <cp:lastModifiedBy>Quentin</cp:lastModifiedBy>
  <cp:revision>396</cp:revision>
  <cp:lastPrinted>2014-03-03T21:42:50Z</cp:lastPrinted>
  <dcterms:created xsi:type="dcterms:W3CDTF">2014-01-20T16:07:13Z</dcterms:created>
  <dcterms:modified xsi:type="dcterms:W3CDTF">2014-10-29T19:15:53Z</dcterms:modified>
</cp:coreProperties>
</file>