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90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936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learn about what you like and don’t like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find people that do what you want to do</a:t>
            </a:r>
            <a:br>
              <a:rPr lang="en"/>
            </a:br>
            <a:r>
              <a:rPr lang="en"/>
              <a:t>	learn habits, get advice, learn how they got there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environments you like - small vs. large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do this even while you’re at your current job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SONYA - put your presentations online! this will be on www.foreigncredits.com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ACE network - you can ask anything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free!!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SONYA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list all certificates, etc. on resume - not just for leading; specialized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CEP: Core Education Program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To get started, you apply to be a member of trainer corps. Applications usually come out in November. Once selected, you attend a training at the next annual conference. Then, you're on a list of trainers available to conference organizers for national and regionals. Occasionally, regional conference trainers may select non-trainer corps individuals to participate in training teams, but typically just at the regional level.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bring it back to local, build your reputation, someone who genuinely cares!!!!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check with the current team! - state level positions are a GREATTTT way to start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/>
              <a:t>SONYA</a:t>
            </a:r>
          </a:p>
          <a:p>
            <a:pPr rtl="0">
              <a:spcBef>
                <a:spcPts val="0"/>
              </a:spcBef>
              <a:buNone/>
            </a:pPr>
            <a:r>
              <a:rPr lang="en" sz="1000"/>
              <a:t>My own experience: China (teaching), Spain (learning), travelling around</a:t>
            </a:r>
          </a:p>
          <a:p>
            <a:pPr rtl="0">
              <a:spcBef>
                <a:spcPts val="0"/>
              </a:spcBef>
              <a:buNone/>
            </a:pPr>
            <a:r>
              <a:rPr lang="en" sz="1000"/>
              <a:t>Why important? Catalyst to almost everyone entering the field. How do you apply it to your job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Interacting with students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	Advising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	Working when the students aren't actually there.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What skills do you bring back to your job? Language, interaction, communication, first hand experience - my perspective as a credential evaluator, what I learned about what each country values in their education, very clearly affects everything about the culture.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free for NAFSA members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>
                <a:solidFill>
                  <a:srgbClr val="FF0000"/>
                </a:solidFill>
              </a:rPr>
              <a:t>Attending other local and national conferences outside NAFSA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FF0000"/>
                </a:solidFill>
              </a:rPr>
              <a:t>	National: AACRAO, NAGAP, Forum for Study Abroad, TAICEP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FF0000"/>
                </a:solidFill>
              </a:rPr>
              <a:t>Local: IEI and WAIE (Illinois), UMACRAO (Minnesota), Iowa International Educators (Iowa), MACRAO (Missouri), etc.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Almost every international education job asks for international experience/experience abroad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how do you talk about your experience, what strengths does it build?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not just before your job - short term programs, internships, etc. - be creative - convince your job to support you!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multi cultural sensitivity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formal training - cheaper than a master’s and well known in the field; a nice alternative to tuition reimbursement. 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www.foreigncredits.com/forum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iie.org/" TargetMode="External"/><Relationship Id="rId5" Type="http://schemas.openxmlformats.org/officeDocument/2006/relationships/hyperlink" Target="http://www.umacrao.com/" TargetMode="Externa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sbrauchle@foreigncredits.com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rmetz@umn.edu" TargetMode="External"/><Relationship Id="rId4" Type="http://schemas.openxmlformats.org/officeDocument/2006/relationships/hyperlink" Target="mailto:mallory.ericson@worldendeavors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595125" y="1190367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Sharing Strategies for Establishing Yourself in IE Before Earning a Master’s Degree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85800" y="2477328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l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Sonya Brauchle, </a:t>
            </a:r>
            <a:r>
              <a:rPr lang="en" sz="1800">
                <a:solidFill>
                  <a:srgbClr val="000000"/>
                </a:solidFill>
                <a:highlight>
                  <a:srgbClr val="F4CCCC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International Education Specialist at Foreign Credits, Inc.</a:t>
            </a:r>
          </a:p>
          <a:p>
            <a:pPr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highlight>
                <a:srgbClr val="F4CCCC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  <a:highlight>
                  <a:srgbClr val="F4CCCC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Mallory Ericson, Manager of Marketing and Program Advisement at </a:t>
            </a:r>
          </a:p>
          <a:p>
            <a:pPr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  <a:highlight>
                  <a:srgbClr val="F4CCCC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World Endeavors</a:t>
            </a:r>
          </a:p>
          <a:p>
            <a:pPr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highlight>
                <a:srgbClr val="F4CCCC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4CCCC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Ashley Metz, Executive Assistant in the Learning Abroad Center at the University of Minnesota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LOCAL INTERCULTURAL EXPERIENCE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Language learning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Local college or university classes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Language partner (through school or organization)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Community education classes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Food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Restaurants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Cooking classes through community education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International grocery stores</a:t>
            </a:r>
          </a:p>
          <a:p>
            <a:pPr marL="0" lvl="0" indent="0" rtl="0">
              <a:spcBef>
                <a:spcPts val="0"/>
              </a:spcBef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B6D7A8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INTERNSHIPS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Undergrad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Study Abroad Office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International Student Services	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Multicultural Office</a:t>
            </a:r>
          </a:p>
          <a:p>
            <a:pPr marL="457200" lvl="0" indent="-228600" rtl="0">
              <a:spcBef>
                <a:spcPts val="0"/>
              </a:spcBef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After Graduation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Global Companies/Non-Profit Organizations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Provider Companies</a:t>
            </a:r>
          </a:p>
          <a:p>
            <a:pPr marL="457200" lvl="0" indent="-228600" rtl="0">
              <a:spcBef>
                <a:spcPts val="0"/>
              </a:spcBef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Personal Experience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latin typeface="Playfair Display"/>
                <a:ea typeface="Playfair Display"/>
                <a:cs typeface="Playfair Display"/>
                <a:sym typeface="Playfair Display"/>
              </a:rPr>
              <a:t>INFORMATIONAL INTERVIEWING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How do you find professionals to “interview”?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Difference between an informational and a job interview.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Benefits - long and short term.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400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UNDERGRADUATE CAMPUS HELP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Volunteering in study abroad offices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Volunteering in international student services offices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Helping at study abroad fairs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Give classroom presentations about your experiences abroad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Peer mentoring through international student services office programs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NON-FIELD RELATED EXPERIENCE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Customer Service 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People skills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Patience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Media/Communication 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Online research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Familiarity with various programs (ex: Microsoft Office, Adobe)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Budgeting/Finance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NON-FIELD RELATED EXPERIENCE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Event Planning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Web Design and Maintenance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Grant Writing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Blogging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Photojournalism 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Social Media 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Career Services/Advisement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400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EXPERIENCE IN HIGHER EDUCATION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86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600">
                <a:latin typeface="Playfair Display"/>
                <a:ea typeface="Playfair Display"/>
                <a:cs typeface="Playfair Display"/>
                <a:sym typeface="Playfair Display"/>
              </a:rPr>
              <a:t>Knowing departments and offices on campus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600">
                <a:latin typeface="Playfair Display"/>
                <a:ea typeface="Playfair Display"/>
                <a:cs typeface="Playfair Display"/>
                <a:sym typeface="Playfair Display"/>
              </a:rPr>
              <a:t>Connections with people on campus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600">
                <a:latin typeface="Playfair Display"/>
                <a:ea typeface="Playfair Display"/>
                <a:cs typeface="Playfair Display"/>
                <a:sym typeface="Playfair Display"/>
              </a:rPr>
              <a:t>Understanding the climate and organization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600">
                <a:latin typeface="Playfair Display"/>
                <a:ea typeface="Playfair Display"/>
                <a:cs typeface="Playfair Display"/>
                <a:sym typeface="Playfair Display"/>
              </a:rPr>
              <a:t>Understanding values and goals of the institution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600">
                <a:latin typeface="Playfair Display"/>
                <a:ea typeface="Playfair Display"/>
                <a:cs typeface="Playfair Display"/>
                <a:sym typeface="Playfair Display"/>
              </a:rPr>
              <a:t>Easier to move within the system then get in from the outside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600">
                <a:latin typeface="Playfair Display"/>
                <a:ea typeface="Playfair Display"/>
                <a:cs typeface="Playfair Display"/>
                <a:sym typeface="Playfair Display"/>
              </a:rPr>
              <a:t>Experience working with students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600">
                <a:latin typeface="Playfair Display"/>
                <a:ea typeface="Playfair Display"/>
                <a:cs typeface="Playfair Display"/>
                <a:sym typeface="Playfair Display"/>
              </a:rPr>
              <a:t>Experience with or knowledge of management systems (example: PeopleSoft, Banner)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SCHOLARSHIPS/FINANCIAL HELP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700">
                <a:latin typeface="Playfair Display"/>
                <a:ea typeface="Playfair Display"/>
                <a:cs typeface="Playfair Display"/>
                <a:sym typeface="Playfair Display"/>
              </a:rPr>
              <a:t>Have basic knowledge of financial aid and the Federal Pell Grant (and how they affect students paying to participate in your programs)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700">
                <a:latin typeface="Playfair Display"/>
                <a:ea typeface="Playfair Display"/>
                <a:cs typeface="Playfair Display"/>
                <a:sym typeface="Playfair Display"/>
              </a:rPr>
              <a:t>Be aware of scholarships available at your current institution/organization/company (or where you hope to work)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700">
                <a:latin typeface="Playfair Display"/>
                <a:ea typeface="Playfair Display"/>
                <a:cs typeface="Playfair Display"/>
                <a:sym typeface="Playfair Display"/>
              </a:rPr>
              <a:t>Review scholarship applications if/when possible (institutions, organizations, community groups) 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SCHOLARSHIPS/FINANCIAL HELP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Encourage others in your office, organization, or campus to also review applications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Serve on panel for Benjamin A. Gilman International Scholarship Program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Learn about Boren, Fulbright, and other national scholarship opportunities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AGENDA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047750"/>
            <a:ext cx="8229600" cy="3581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 b="1">
                <a:latin typeface="Playfair Display"/>
                <a:ea typeface="Playfair Display"/>
                <a:cs typeface="Playfair Display"/>
                <a:sym typeface="Playfair Display"/>
              </a:rPr>
              <a:t>Introductions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b="1">
                <a:latin typeface="Playfair Display"/>
                <a:ea typeface="Playfair Display"/>
                <a:cs typeface="Playfair Display"/>
                <a:sym typeface="Playfair Display"/>
              </a:rPr>
              <a:t>Breaking Into the Field: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Experience Abroad, Language Experience, Local Multicultural Experience, Internships, Undergraduate, Informational Interviews, Non-Field Related Experience, Higher Education, Job Boards and Resources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2000" b="1">
                <a:latin typeface="Playfair Display"/>
                <a:ea typeface="Playfair Display"/>
                <a:cs typeface="Playfair Display"/>
                <a:sym typeface="Playfair Display"/>
              </a:rPr>
              <a:t>Establishing yourself in the field:</a:t>
            </a:r>
          </a:p>
          <a:p>
            <a:pPr marL="0" indent="457200" rtl="0">
              <a:spcBef>
                <a:spcPts val="0"/>
              </a:spcBef>
              <a:buNone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Scholarship, Online Presence, Field Knowledge and Resources, NAFSA, Mentoring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2000" b="1">
                <a:latin typeface="Playfair Display"/>
                <a:ea typeface="Playfair Display"/>
                <a:cs typeface="Playfair Display"/>
                <a:sym typeface="Playfair Display"/>
              </a:rPr>
              <a:t>Going forward: </a:t>
            </a:r>
          </a:p>
          <a:p>
            <a:pPr marL="0" indent="457200" rtl="0">
              <a:spcBef>
                <a:spcPts val="0"/>
              </a:spcBef>
              <a:buNone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Resumes, Networking, Discussion</a:t>
            </a:r>
          </a:p>
          <a:p>
            <a:pPr lvl="0" rtl="0">
              <a:spcBef>
                <a:spcPts val="0"/>
              </a:spcBef>
              <a:buNone/>
            </a:pP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1913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BUILDING AN ONLINE PRESENCE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8229600" cy="2574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The usual: LinkedIn, Facebook</a:t>
            </a:r>
          </a:p>
          <a:p>
            <a:pPr marL="914400" lvl="1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Everything you do professionally - make sure it’s documented and searchable!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Message Boards, Forums, Listserv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Blogs and Articles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Virtual Networking Groups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3624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BUILDING AN ONLINE PRESENCE;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Message Boards and Forums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581150"/>
            <a:ext cx="8229600" cy="2054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NAFSA Connections </a:t>
            </a:r>
          </a:p>
          <a:p>
            <a:pPr marL="914400" lvl="1" indent="-228600" rtl="0">
              <a:spcBef>
                <a:spcPts val="0"/>
              </a:spcBef>
              <a:buSzPct val="80000"/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Message Board and </a:t>
            </a: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Forums</a:t>
            </a:r>
          </a:p>
          <a:p>
            <a:pPr marL="914400" lvl="1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Collegial Conversations </a:t>
            </a:r>
          </a:p>
          <a:p>
            <a:pPr marL="914400" lvl="1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Member Interest Groups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Other Forums and Connections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4848" y="1130350"/>
            <a:ext cx="3763124" cy="39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2595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BUILDING AN ONLINE PRESENCE: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Connect with NAFSA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26" y="1417974"/>
            <a:ext cx="4480676" cy="33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574" y="1566550"/>
            <a:ext cx="4076226" cy="276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595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30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BUILDING AN ONLINE PRESENCE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Message Boards and Forums - NAFSA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1116725" y="4822450"/>
            <a:ext cx="6648299" cy="2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http://network.nafsa.org/communities/community-home?communitykey=e99f8907-0c5d-43ee-a654-824ca5cb923c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3000" u="sng">
                <a:latin typeface="Playfair Display"/>
                <a:ea typeface="Playfair Display"/>
                <a:cs typeface="Playfair Display"/>
                <a:sym typeface="Playfair Display"/>
              </a:rPr>
              <a:t>BUILDING AN ONLINE PRESENCE:</a:t>
            </a:r>
          </a:p>
          <a:p>
            <a:pPr algn="ctr">
              <a:spcBef>
                <a:spcPts val="0"/>
              </a:spcBef>
              <a:buNone/>
            </a:pPr>
            <a:r>
              <a:rPr lang="en" sz="3000">
                <a:latin typeface="Playfair Display"/>
                <a:ea typeface="Playfair Display"/>
                <a:cs typeface="Playfair Display"/>
                <a:sym typeface="Playfair Display"/>
              </a:rPr>
              <a:t>Message Boards and Forums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650" y="1068474"/>
            <a:ext cx="3935974" cy="224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225" y="1144675"/>
            <a:ext cx="3118199" cy="270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7924" y="2957956"/>
            <a:ext cx="3118200" cy="204409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166300" y="4552475"/>
            <a:ext cx="2150100" cy="40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900">
                <a:solidFill>
                  <a:schemeClr val="hlink"/>
                </a:solidFill>
                <a:hlinkClick r:id="rId6"/>
              </a:rPr>
              <a:t>www.foreigncredits.com/forum</a:t>
            </a:r>
          </a:p>
          <a:p>
            <a:pPr rtl="0">
              <a:spcBef>
                <a:spcPts val="0"/>
              </a:spcBef>
              <a:buNone/>
            </a:pPr>
            <a:r>
              <a:rPr lang="en" sz="900"/>
              <a:t>theconnection.ece.org 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00" y="1331950"/>
            <a:ext cx="4165399" cy="259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019" y="218675"/>
            <a:ext cx="3831100" cy="26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6400" y="2312150"/>
            <a:ext cx="3351275" cy="250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107025" y="4524075"/>
            <a:ext cx="3000000" cy="29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https://www.nuffic.nl/en/news/blogs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107025" y="4818375"/>
            <a:ext cx="4996500" cy="32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https://shelbycearley.wordpress.com/2015/09/24/handout-for-how-to-read-an-academic-credential-session-nafsa-region-3-2014/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111100" y="4701800"/>
            <a:ext cx="3000000" cy="16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http://www.iie.org/blog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199675" y="424900"/>
            <a:ext cx="3856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2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BUILDING AN ONLINE PRESENCE: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2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Blogs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75" y="1278712"/>
            <a:ext cx="3986400" cy="25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-446950" y="4855875"/>
            <a:ext cx="3986399" cy="20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/>
              <a:t>https://www.upwork.com/o/profiles/browse/skill/blog-writing/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5775" y="170769"/>
            <a:ext cx="3168250" cy="220225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-287600" y="4727350"/>
            <a:ext cx="2914499" cy="20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/>
              <a:t>http://www.goabroad.com/blog/write-for-us/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3750" y="2341975"/>
            <a:ext cx="3168241" cy="25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107025" y="4602850"/>
            <a:ext cx="3056100" cy="20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http://www.eaie.org/home/publishing/write-for-the-EAIE.html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99675" y="424900"/>
            <a:ext cx="3856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2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BUILDING AN ONLINE PRESENCE: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2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Blogs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07025" y="4361050"/>
            <a:ext cx="3092700" cy="31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00"/>
              <a:t>https://academicexchange.wordpress.com/2012/03/02/from-iran-to-irangeles-a-tribute-to-iranian-americans/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3121" y="1603849"/>
            <a:ext cx="3027599" cy="255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457200" y="2595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BUILDING AN ONLINE PRESENCE: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Virtual Networking Groups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25" y="1183874"/>
            <a:ext cx="3434049" cy="281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650" y="1183875"/>
            <a:ext cx="3552373" cy="285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1218" y="3258500"/>
            <a:ext cx="3956750" cy="17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712" y="1309762"/>
            <a:ext cx="7172325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Getting Involved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457200" y="2821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</a:t>
            </a:r>
            <a:r>
              <a:rPr lang="en" sz="30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Professional Development and Getting Involved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86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74650" rtl="0">
              <a:spcBef>
                <a:spcPts val="0"/>
              </a:spcBef>
              <a:buSzPct val="100000"/>
              <a:buFont typeface="Playfair Display"/>
              <a:buChar char="●"/>
            </a:pPr>
            <a:r>
              <a:rPr lang="en" sz="2300">
                <a:latin typeface="Playfair Display"/>
                <a:ea typeface="Playfair Display"/>
                <a:cs typeface="Playfair Display"/>
                <a:sym typeface="Playfair Display"/>
              </a:rPr>
              <a:t>At Conferences:</a:t>
            </a:r>
          </a:p>
          <a:p>
            <a:pPr marL="914400" lvl="1" indent="-355600" rtl="0">
              <a:spcBef>
                <a:spcPts val="0"/>
              </a:spcBef>
              <a:buSzPct val="100000"/>
              <a:buFont typeface="Playfair Display"/>
              <a:buChar char="○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Regional and National - Volunteering, Grant Opportunities, Present!, Poster Sessions, Leading Workshops/Trainings, Open Meetings</a:t>
            </a:r>
          </a:p>
          <a:p>
            <a:pPr marL="457200" lvl="0" indent="-374650" rtl="0">
              <a:spcBef>
                <a:spcPts val="0"/>
              </a:spcBef>
              <a:buSzPct val="100000"/>
              <a:buFont typeface="Playfair Display"/>
              <a:buChar char="●"/>
            </a:pPr>
            <a:r>
              <a:rPr lang="en" sz="2300">
                <a:latin typeface="Playfair Display"/>
                <a:ea typeface="Playfair Display"/>
                <a:cs typeface="Playfair Display"/>
                <a:sym typeface="Playfair Display"/>
              </a:rPr>
              <a:t>Networking and Professional Development:</a:t>
            </a:r>
          </a:p>
          <a:p>
            <a:pPr marL="914400" lvl="1" indent="-355600" rtl="0">
              <a:spcBef>
                <a:spcPts val="0"/>
              </a:spcBef>
              <a:buSzPct val="100000"/>
              <a:buFont typeface="Playfair Display"/>
              <a:buChar char="○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Knowledge Communities, NAFSA Academy, Advocacy Day, Volunteer/Team Positions, Trainer Corps, Certifications</a:t>
            </a:r>
          </a:p>
          <a:p>
            <a:pPr marL="457200" lvl="0" indent="-374650" rtl="0">
              <a:spcBef>
                <a:spcPts val="0"/>
              </a:spcBef>
              <a:buSzPct val="100000"/>
              <a:buFont typeface="Playfair Display"/>
              <a:buChar char="●"/>
            </a:pPr>
            <a:r>
              <a:rPr lang="en" sz="2300">
                <a:latin typeface="Playfair Display"/>
                <a:ea typeface="Playfair Display"/>
                <a:cs typeface="Playfair Display"/>
                <a:sym typeface="Playfair Display"/>
              </a:rPr>
              <a:t>Learning Opportunities at Home: </a:t>
            </a:r>
          </a:p>
          <a:p>
            <a:pPr marL="1371600" lvl="1" indent="-355600" rtl="0">
              <a:spcBef>
                <a:spcPts val="0"/>
              </a:spcBef>
              <a:buSzPct val="100000"/>
              <a:buFont typeface="Playfair Display"/>
              <a:buChar char="○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Webinars, Attending Sessions, Resources for your desk, Collegial Conversations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ctrTitle"/>
          </p:nvPr>
        </p:nvSpPr>
        <p:spPr>
          <a:xfrm>
            <a:off x="608075" y="466572"/>
            <a:ext cx="7772400" cy="784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500" u="sng">
                <a:latin typeface="Playfair Display"/>
                <a:ea typeface="Playfair Display"/>
                <a:cs typeface="Playfair Display"/>
                <a:sym typeface="Playfair Display"/>
              </a:rPr>
              <a:t>INTRODUCTIONS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685800" y="1864720"/>
            <a:ext cx="7772400" cy="176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was your first job in the field OR what type of job are you interested in?</a:t>
            </a:r>
          </a:p>
          <a:p>
            <a:pPr rtl="0">
              <a:spcBef>
                <a:spcPts val="0"/>
              </a:spcBef>
              <a:buNone/>
            </a:pP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do you hope to learn today?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/>
        </p:nvSpPr>
        <p:spPr>
          <a:xfrm>
            <a:off x="0" y="0"/>
            <a:ext cx="9056400" cy="11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Conference Involvement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86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How to get involved: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SzPct val="100000"/>
              <a:buFont typeface="Playfair Display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State, Regional, and National level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SzPct val="100000"/>
              <a:buFont typeface="Playfair Display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Funding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buSzPct val="100000"/>
              <a:buFont typeface="Playfair Display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Volunteering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buSzPct val="100000"/>
              <a:buFont typeface="Playfair Display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Grant Opportunities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SzPct val="100000"/>
              <a:buFont typeface="Playfair Display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Present!, Poster Sessions, Workshops/Trainings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SzPct val="100000"/>
              <a:buFont typeface="Playfair Display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Open Meetings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25" y="179249"/>
            <a:ext cx="6334025" cy="215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250" y="1350095"/>
            <a:ext cx="4597599" cy="14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2808" y="3044475"/>
            <a:ext cx="3454474" cy="14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625" y="2528300"/>
            <a:ext cx="3368249" cy="183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50" y="1227749"/>
            <a:ext cx="4260074" cy="324936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0" y="228600"/>
            <a:ext cx="9022800" cy="9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Conference Involvement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Volunteering and Grants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33425" y="4802375"/>
            <a:ext cx="7069800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http://www.nafsa.org/Attend_Events/Annual_Conference/Registration/Volunteering/</a:t>
            </a:r>
          </a:p>
        </p:txBody>
      </p:sp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925" y="1688125"/>
            <a:ext cx="4571875" cy="192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0" y="228600"/>
            <a:ext cx="9022800" cy="9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Conference Involvement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Presenting</a:t>
            </a: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50" y="1268200"/>
            <a:ext cx="3536425" cy="37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625" y="1838974"/>
            <a:ext cx="4428150" cy="1859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4046600" y="4744950"/>
            <a:ext cx="4541400" cy="26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http://www.nafsa.org/Attend_Events/Annual_Conference/Call_For_Proposals/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4899825" y="3658650"/>
            <a:ext cx="2314199" cy="42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363636"/>
                </a:solidFill>
                <a:highlight>
                  <a:srgbClr val="F8F8F8"/>
                </a:highlight>
              </a:rPr>
              <a:t>Deadline for Posters: </a:t>
            </a:r>
            <a:r>
              <a:rPr lang="en" sz="1000" b="1">
                <a:solidFill>
                  <a:srgbClr val="363636"/>
                </a:solidFill>
                <a:highlight>
                  <a:srgbClr val="F8F8F8"/>
                </a:highlight>
              </a:rPr>
              <a:t>Dec. 14, 2015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/>
        </p:nvSpPr>
        <p:spPr>
          <a:xfrm>
            <a:off x="0" y="228600"/>
            <a:ext cx="9022800" cy="9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Conference Involvement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 b="1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Workshops/Trainings, Open Meetings, Certifications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24" y="1313725"/>
            <a:ext cx="2946589" cy="15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1500" y="1217325"/>
            <a:ext cx="2829300" cy="36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450" y="3005475"/>
            <a:ext cx="3052454" cy="19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4899" y="1987925"/>
            <a:ext cx="3162499" cy="2337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/>
        </p:nvSpPr>
        <p:spPr>
          <a:xfrm>
            <a:off x="0" y="152400"/>
            <a:ext cx="9056400" cy="11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Professional Development and Networking Strategies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722350" y="1505100"/>
            <a:ext cx="6503399" cy="243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Knowledge Communities</a:t>
            </a:r>
          </a:p>
          <a:p>
            <a:pPr marL="457200" lvl="0" indent="-381000" rtl="0">
              <a:lnSpc>
                <a:spcPct val="115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Formal Training</a:t>
            </a:r>
          </a:p>
          <a:p>
            <a:pPr marL="914400" lvl="1" indent="-381000" rtl="0">
              <a:lnSpc>
                <a:spcPct val="115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Playfair Display"/>
              <a:buChar char="○"/>
            </a:pPr>
            <a:r>
              <a:rPr lang="en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NAFSA Academy and Trainer Corps</a:t>
            </a:r>
          </a:p>
          <a:p>
            <a:pPr marL="457200" lvl="0" indent="-381000" rtl="0">
              <a:lnSpc>
                <a:spcPct val="115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Advocacy - Advocacy Day </a:t>
            </a:r>
          </a:p>
          <a:p>
            <a:pPr marL="457200" lvl="0" indent="-381000" rtl="0">
              <a:lnSpc>
                <a:spcPct val="115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Volunteer/Team Positions 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367875" y="4387700"/>
            <a:ext cx="8313900" cy="43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/>
              <a:t>http://www.nafsa.org/Attend_Events/Annual_Conference/Networking_Opportunities/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99" y="1070150"/>
            <a:ext cx="3292599" cy="370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0" y="0"/>
            <a:ext cx="9056400" cy="11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Networking Strategies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Knowledge Communities</a:t>
            </a:r>
          </a:p>
        </p:txBody>
      </p:sp>
      <p:pic>
        <p:nvPicPr>
          <p:cNvPr id="276" name="Shape 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095" y="1792520"/>
            <a:ext cx="4282575" cy="208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4193725" y="4773750"/>
            <a:ext cx="4454699" cy="18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http://www.nafsa.org/Connect_and_Network/Engage_with_a_Community/Using_NAFSA_Networks/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/>
        </p:nvSpPr>
        <p:spPr>
          <a:xfrm>
            <a:off x="0" y="0"/>
            <a:ext cx="9056400" cy="11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Networking Strategies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Trainer Corps</a:t>
            </a:r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99" y="1089024"/>
            <a:ext cx="4628724" cy="18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673" y="1177175"/>
            <a:ext cx="3257125" cy="3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3725" y="2947025"/>
            <a:ext cx="4127225" cy="19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/>
        </p:nvSpPr>
        <p:spPr>
          <a:xfrm>
            <a:off x="0" y="0"/>
            <a:ext cx="9056400" cy="11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Networking Strategies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Advocacy</a:t>
            </a:r>
          </a:p>
        </p:txBody>
      </p:sp>
      <p:sp>
        <p:nvSpPr>
          <p:cNvPr id="291" name="Shape 291"/>
          <p:cNvSpPr/>
          <p:nvPr/>
        </p:nvSpPr>
        <p:spPr>
          <a:xfrm>
            <a:off x="1653500" y="2710300"/>
            <a:ext cx="2983200" cy="3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603" y="1038112"/>
            <a:ext cx="3728600" cy="36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7875" y="2910850"/>
            <a:ext cx="2959076" cy="219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300" y="1190500"/>
            <a:ext cx="4148599" cy="134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/>
          <p:nvPr/>
        </p:nvSpPr>
        <p:spPr>
          <a:xfrm>
            <a:off x="1732325" y="2365125"/>
            <a:ext cx="2815800" cy="1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 b="1"/>
              <a:t>Earlybird Registration Deadline: January 31, 2015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4905100" y="4829150"/>
            <a:ext cx="4080000" cy="21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http://www.nafsa.org/Attend_Events/Advocacy/Advocacy_Day/Advocacy_Day_2016/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/>
        </p:nvSpPr>
        <p:spPr>
          <a:xfrm>
            <a:off x="0" y="0"/>
            <a:ext cx="9056400" cy="11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u="sng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Networking Strategies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Team Positions</a:t>
            </a:r>
          </a:p>
        </p:txBody>
      </p:sp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24" y="1337699"/>
            <a:ext cx="4285324" cy="294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120400" y="4628900"/>
            <a:ext cx="4461300" cy="40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http://www.nafsa.org/Connect_and_Network/Engage_with_a_Community/NAFSA_Regions/Region_IV/About/Team_Positions_for_Region_IV/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2275" y="1129898"/>
            <a:ext cx="2379475" cy="38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EXPERIENCE ABROAD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Opportunities abroad: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Teaching and Advising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Interning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Volunteer Work</a:t>
            </a:r>
          </a:p>
          <a:p>
            <a:pPr marL="914400" lvl="1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Peace Corps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Study Abroad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</a:p>
          <a:p>
            <a:pPr>
              <a:spcBef>
                <a:spcPts val="0"/>
              </a:spcBef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457200" y="2595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NAFSA: Networking Strategies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Collegial Conversations - NAFSA</a:t>
            </a:r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150" y="1080175"/>
            <a:ext cx="4001199" cy="108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4">
            <a:alphaModFix/>
          </a:blip>
          <a:srcRect b="45587"/>
          <a:stretch/>
        </p:blipFill>
        <p:spPr>
          <a:xfrm>
            <a:off x="249149" y="2274800"/>
            <a:ext cx="4001200" cy="9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5">
            <a:alphaModFix/>
          </a:blip>
          <a:srcRect b="40408"/>
          <a:stretch/>
        </p:blipFill>
        <p:spPr>
          <a:xfrm>
            <a:off x="253224" y="3391025"/>
            <a:ext cx="4001200" cy="14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4588350" y="4734525"/>
            <a:ext cx="44226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http://www.nafsa.org/Connect_and_Network/Join_a_Conversation/Collegial_Conversations/</a:t>
            </a:r>
          </a:p>
        </p:txBody>
      </p:sp>
      <p:pic>
        <p:nvPicPr>
          <p:cNvPr id="314" name="Shape 3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9037" y="1116900"/>
            <a:ext cx="3262611" cy="361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63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GENERAL FIELD KNOWLEDGE &amp; RESOURCES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457200" y="1735650"/>
            <a:ext cx="8229600" cy="162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700">
                <a:latin typeface="Playfair Display"/>
                <a:ea typeface="Playfair Display"/>
                <a:cs typeface="Playfair Display"/>
                <a:sym typeface="Playfair Display"/>
              </a:rPr>
              <a:t>Connecting outside of NAFSA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700">
                <a:latin typeface="Playfair Display"/>
                <a:ea typeface="Playfair Display"/>
                <a:cs typeface="Playfair Display"/>
                <a:sym typeface="Playfair Display"/>
              </a:rPr>
              <a:t>International, National, Regional, and State levels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700">
                <a:latin typeface="Playfair Display"/>
                <a:ea typeface="Playfair Display"/>
                <a:cs typeface="Playfair Display"/>
                <a:sym typeface="Playfair Display"/>
              </a:rPr>
              <a:t>Young Professional Networks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457200" y="510775"/>
            <a:ext cx="8229600" cy="63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GENERAL FIELD KNOWLEDGE &amp; RESOURCES:</a:t>
            </a: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International Level</a:t>
            </a:r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495" y="1498350"/>
            <a:ext cx="3854632" cy="5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525" y="1751700"/>
            <a:ext cx="26289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525" y="2570050"/>
            <a:ext cx="3592975" cy="306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Shape 329"/>
          <p:cNvGrpSpPr/>
          <p:nvPr/>
        </p:nvGrpSpPr>
        <p:grpSpPr>
          <a:xfrm>
            <a:off x="5234128" y="2692878"/>
            <a:ext cx="3655317" cy="996196"/>
            <a:chOff x="4551903" y="2826203"/>
            <a:chExt cx="3655317" cy="996196"/>
          </a:xfrm>
        </p:grpSpPr>
        <p:pic>
          <p:nvPicPr>
            <p:cNvPr id="330" name="Shape 3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51903" y="2826203"/>
              <a:ext cx="2754699" cy="635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Shape 3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82146" y="3442450"/>
              <a:ext cx="3525075" cy="3799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2" name="Shape 332"/>
          <p:cNvGrpSpPr/>
          <p:nvPr/>
        </p:nvGrpSpPr>
        <p:grpSpPr>
          <a:xfrm>
            <a:off x="579300" y="3725846"/>
            <a:ext cx="4992712" cy="1009253"/>
            <a:chOff x="619425" y="3210821"/>
            <a:chExt cx="4992712" cy="1009253"/>
          </a:xfrm>
        </p:grpSpPr>
        <p:pic>
          <p:nvPicPr>
            <p:cNvPr id="333" name="Shape 3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19425" y="3210821"/>
              <a:ext cx="4584760" cy="811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Shape 33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7995" y="3986075"/>
              <a:ext cx="4964141" cy="233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510775"/>
            <a:ext cx="8229600" cy="63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GENERAL FIELD KNOWLEDGE &amp; RESOURCES:</a:t>
            </a: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National Level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25" y="877400"/>
            <a:ext cx="1917149" cy="11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140450" y="4688675"/>
            <a:ext cx="2702099" cy="23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00"/>
              <a:t>  http://www.nagap.org/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9175" y="1857386"/>
            <a:ext cx="2365467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1250" y="3035075"/>
            <a:ext cx="2523249" cy="18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167225" y="4624475"/>
            <a:ext cx="2702099" cy="14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00"/>
              <a:t> http://www.aacrao.org/home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4510" y="1027898"/>
            <a:ext cx="1809425" cy="8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3246" y="1890608"/>
            <a:ext cx="3423557" cy="99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775" y="3182562"/>
            <a:ext cx="1706599" cy="46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05925" y="3701746"/>
            <a:ext cx="2453374" cy="51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2950" y="3765650"/>
            <a:ext cx="1188125" cy="59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457200" y="510775"/>
            <a:ext cx="8229600" cy="63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GENERAL FIELD KNOWLEDGE &amp; RESOURCES:</a:t>
            </a: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Regional Level</a:t>
            </a:r>
          </a:p>
        </p:txBody>
      </p:sp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126967"/>
            <a:ext cx="3715099" cy="18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150" y="1344500"/>
            <a:ext cx="1281624" cy="11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107025" y="4561600"/>
            <a:ext cx="2093399" cy="43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700" u="sng">
                <a:solidFill>
                  <a:schemeClr val="hlink"/>
                </a:solidFill>
                <a:hlinkClick r:id="rId5"/>
              </a:rPr>
              <a:t>http://www.umacrao.com/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00" u="sng">
                <a:solidFill>
                  <a:schemeClr val="hlink"/>
                </a:solidFill>
                <a:hlinkClick r:id="rId6"/>
              </a:rPr>
              <a:t>http://www.miiie.org/</a:t>
            </a:r>
            <a:r>
              <a:rPr lang="en" sz="700"/>
              <a:t> </a:t>
            </a:r>
          </a:p>
        </p:txBody>
      </p:sp>
      <p:pic>
        <p:nvPicPr>
          <p:cNvPr id="358" name="Shape 3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2850" y="1444457"/>
            <a:ext cx="4173946" cy="91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4730" y="2898725"/>
            <a:ext cx="1515924" cy="144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/>
        </p:nvSpPr>
        <p:spPr>
          <a:xfrm>
            <a:off x="147150" y="4768925"/>
            <a:ext cx="3117000" cy="25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00"/>
              <a:t>http://mn-mie.com/</a:t>
            </a:r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50" y="1177194"/>
            <a:ext cx="4544699" cy="18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457200" y="510775"/>
            <a:ext cx="8229600" cy="63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8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GENERAL FIELD KNOWLEDGE &amp; RESOURCES:</a:t>
            </a: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State Level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137850" y="4648525"/>
            <a:ext cx="2755800" cy="17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00"/>
              <a:t>http://ieillinois.org/iei/</a:t>
            </a:r>
          </a:p>
        </p:txBody>
      </p:sp>
      <p:pic>
        <p:nvPicPr>
          <p:cNvPr id="368" name="Shape 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700" y="3176425"/>
            <a:ext cx="1605250" cy="82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6275" y="3072961"/>
            <a:ext cx="3400550" cy="16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7175" y="3406696"/>
            <a:ext cx="1846700" cy="14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5623" y="1347108"/>
            <a:ext cx="1526450" cy="4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42850" y="2036200"/>
            <a:ext cx="1445713" cy="5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85270" y="1358533"/>
            <a:ext cx="1694784" cy="4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129700" y="4470625"/>
            <a:ext cx="1277399" cy="25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00"/>
              <a:t>http://studymissouri.net/</a:t>
            </a:r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457200" y="510775"/>
            <a:ext cx="8229600" cy="63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GENERAL FIELD KNOWLEDGE &amp; RESOURCES:</a:t>
            </a: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Young Professional Networks</a:t>
            </a:r>
          </a:p>
        </p:txBody>
      </p:sp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343" y="2489318"/>
            <a:ext cx="2485650" cy="4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148" y="1793998"/>
            <a:ext cx="1442249" cy="69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0324" y="1418099"/>
            <a:ext cx="2354674" cy="90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2574" y="3014249"/>
            <a:ext cx="2057150" cy="163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625" y="3783775"/>
            <a:ext cx="40767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457200" y="3427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200" u="sng">
                <a:latin typeface="Playfair Display"/>
                <a:ea typeface="Playfair Display"/>
                <a:cs typeface="Playfair Display"/>
                <a:sym typeface="Playfair Display"/>
              </a:rPr>
              <a:t>SUGGESTED RESOURCES AND BOOKMARKS</a:t>
            </a:r>
          </a:p>
        </p:txBody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Chronicle of Higher Education and Global Newsletter (http:chronicle.com/section/Newsletters/85)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Institute of Higher Education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Inside Higher Ed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NAFSA Blog (http:blog.nafsa/org)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PIE News (thepienews.com)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Better Abroad (betterabroad.org)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What’s Up with Culture (www2.pacific.edu/sis/culture/)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Institute for Higher Education Policy (ihep.org)</a:t>
            </a:r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u="sng">
                <a:latin typeface="Playfair Display"/>
                <a:ea typeface="Playfair Display"/>
                <a:cs typeface="Playfair Display"/>
                <a:sym typeface="Playfair Display"/>
              </a:rPr>
              <a:t>JOB BOARDS AND RESOURCES</a:t>
            </a:r>
          </a:p>
        </p:txBody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457200" y="10477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Inside Higher Ed Jobs (higheredjobs.com; careers.insidehighered.com)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Chronicle of Higher Education (chroniclevitae.com/job_search/new)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NAFSA Career Center and Job Registry (jobregistry.nafsa.org/jobs)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The Pie Jobs (thepiejobs.com)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TIE Online (tieonline.com)</a:t>
            </a:r>
          </a:p>
          <a:p>
            <a:pPr marL="457200" lvl="0" indent="-228600" rtl="0">
              <a:spcBef>
                <a:spcPts val="0"/>
              </a:spcBef>
              <a:buSzPct val="100000"/>
              <a:buFont typeface="Playfair Display"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AACRAO Jobs Online (jobs.aacrao.org)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B6D7A8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MENTORING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457197" y="1201545"/>
            <a:ext cx="8229600" cy="357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Benefits of a Mentor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228600" rtl="0">
              <a:spcBef>
                <a:spcPts val="0"/>
              </a:spcBef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Where to Find Mentors?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Undergrad Experience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Information Interviews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International Educator Groups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NAFSA Conferences/Workshops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NAFSA Academy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Why is this important?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How does it affect your job day to day?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	How about your job search?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	Professional Development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What actual ‘skills’ do you bring back to your job?</a:t>
            </a:r>
          </a:p>
          <a:p>
            <a:pPr lvl="0" indent="457200" rtl="0"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Communication and Problem Solving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Playfair Display"/>
                <a:ea typeface="Playfair Display"/>
                <a:cs typeface="Playfair Display"/>
                <a:sym typeface="Playfair Display"/>
              </a:rPr>
              <a:t>	Language Experience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800"/>
              <a:t>	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EXPERIENCE ABROAD</a:t>
            </a:r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hape 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95" y="1232395"/>
            <a:ext cx="4374774" cy="95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450" y="1400775"/>
            <a:ext cx="3720799" cy="32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650" y="2457025"/>
            <a:ext cx="3761600" cy="235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 txBox="1"/>
          <p:nvPr/>
        </p:nvSpPr>
        <p:spPr>
          <a:xfrm>
            <a:off x="264175" y="233100"/>
            <a:ext cx="8453400" cy="73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 b="1" u="sng">
                <a:latin typeface="Playfair Display"/>
                <a:ea typeface="Playfair Display"/>
                <a:cs typeface="Playfair Display"/>
                <a:sym typeface="Playfair Display"/>
              </a:rPr>
              <a:t>MENTORING: NAFSA ACADEMY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MOCK NETWORKING ‘RECEPTION’</a:t>
            </a:r>
          </a:p>
        </p:txBody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How did you get your first job?</a:t>
            </a:r>
          </a:p>
          <a:p>
            <a:pPr rtl="0">
              <a:spcBef>
                <a:spcPts val="0"/>
              </a:spcBef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What is your 2 minute pitch?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When you meet someone new at a reception, you may have 2 minutes, and need to convey who you are, what you do, and why it's worth talking to you.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Business card exchange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What are the best questions to ask? What questions have you been asked that you were impressed by?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b="1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QUESTIONS?</a:t>
            </a:r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9775" y="1509350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THANK YOU!</a:t>
            </a:r>
          </a:p>
        </p:txBody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>
                <a:latin typeface="Playfair Display"/>
                <a:ea typeface="Playfair Display"/>
                <a:cs typeface="Playfair Display"/>
                <a:sym typeface="Playfair Display"/>
              </a:rPr>
              <a:t>Contact us:</a:t>
            </a:r>
          </a:p>
          <a:p>
            <a:pPr lvl="0" rtl="0">
              <a:spcBef>
                <a:spcPts val="0"/>
              </a:spcBef>
              <a:buNone/>
            </a:pP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Sonya Brauchle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200" u="sng">
                <a:solidFill>
                  <a:schemeClr val="hlink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sbrauchle@foreigncredits.com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Mallory Ericson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 u="sng">
                <a:solidFill>
                  <a:schemeClr val="hlink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mallory.ericson@worldendeavors.com</a:t>
            </a:r>
          </a:p>
          <a:p>
            <a:pPr lvl="0" rtl="0">
              <a:spcBef>
                <a:spcPts val="0"/>
              </a:spcBef>
              <a:buNone/>
            </a:pP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Ashley Metz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 u="sng">
                <a:solidFill>
                  <a:schemeClr val="hlink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  <a:hlinkClick r:id="rId5"/>
              </a:rPr>
              <a:t>armetz@umn.edu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5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EXPERIENCE ABROAD: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500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Applying Experience</a:t>
            </a:r>
            <a:r>
              <a:rPr lang="en" sz="2500" u="sng">
                <a:highlight>
                  <a:srgbClr val="FFE59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25" y="2882375"/>
            <a:ext cx="5049423" cy="18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214000" y="4782800"/>
            <a:ext cx="56117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http://jobregistry.nafsa.org/jobs/7622796/study-abroad-advisor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251550" y="1143750"/>
            <a:ext cx="3344399" cy="27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Study Abroad Advisor </a:t>
            </a:r>
          </a:p>
        </p:txBody>
      </p:sp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5" y="1469100"/>
            <a:ext cx="4688699" cy="133962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5264825" y="1296150"/>
            <a:ext cx="3807000" cy="340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SzPct val="100000"/>
              <a:buFont typeface="Playfair Display"/>
              <a:buChar char="●"/>
            </a:pP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Bachelor’s degree</a:t>
            </a:r>
          </a:p>
          <a:p>
            <a:pPr marL="457200" lvl="0" indent="-330200" rtl="0">
              <a:spcBef>
                <a:spcPts val="0"/>
              </a:spcBef>
              <a:buSzPct val="100000"/>
              <a:buFont typeface="Playfair Display"/>
              <a:buChar char="●"/>
            </a:pP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Minimum of one semester abroad or equivalent experience (ex. study, intern, volunteer or work)</a:t>
            </a:r>
          </a:p>
          <a:p>
            <a:pPr marL="457200" lvl="0" indent="-330200" rtl="0">
              <a:spcBef>
                <a:spcPts val="0"/>
              </a:spcBef>
              <a:buSzPct val="100000"/>
              <a:buFont typeface="Playfair Display"/>
              <a:buChar char="●"/>
            </a:pP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High level of communication and problem solving skills, including attention to detail</a:t>
            </a:r>
          </a:p>
          <a:p>
            <a:pPr marL="457200" lvl="0" indent="-330200" rtl="0">
              <a:spcBef>
                <a:spcPts val="0"/>
              </a:spcBef>
              <a:buSzPct val="100000"/>
              <a:buFont typeface="Playfair Display"/>
              <a:buChar char="●"/>
            </a:pP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Experience counseling, teaching or working with students, preference in higher education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1728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u="sng">
                <a:highlight>
                  <a:srgbClr val="B6D7A8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LANGUAGE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7" y="1178274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Why is this important? </a:t>
            </a:r>
          </a:p>
          <a:p>
            <a:pPr rtl="0">
              <a:spcBef>
                <a:spcPts val="0"/>
              </a:spcBef>
              <a:buNone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How does this assist you in your job?</a:t>
            </a:r>
          </a:p>
          <a:p>
            <a:pPr rtl="0">
              <a:spcBef>
                <a:spcPts val="0"/>
              </a:spcBef>
              <a:buNone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Communication</a:t>
            </a:r>
          </a:p>
          <a:p>
            <a:pPr rtl="0">
              <a:spcBef>
                <a:spcPts val="0"/>
              </a:spcBef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	Point of view </a:t>
            </a:r>
          </a:p>
          <a:p>
            <a:pPr rtl="0">
              <a:spcBef>
                <a:spcPts val="0"/>
              </a:spcBef>
              <a:buNone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My experience</a:t>
            </a:r>
          </a:p>
          <a:p>
            <a:pPr marL="457200" indent="0" rtl="0">
              <a:spcBef>
                <a:spcPts val="0"/>
              </a:spcBef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Studying language</a:t>
            </a:r>
          </a:p>
          <a:p>
            <a:pPr marL="457200" indent="0" rtl="0">
              <a:spcBef>
                <a:spcPts val="0"/>
              </a:spcBef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In hiring advisors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1728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>
                <a:highlight>
                  <a:srgbClr val="B6D7A8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LANGUAGE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Undergrad Experience 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Major/Minor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Study Abroad</a:t>
            </a:r>
          </a:p>
          <a:p>
            <a:pPr marL="457200" lvl="0" indent="-228600" rtl="0">
              <a:spcBef>
                <a:spcPts val="0"/>
              </a:spcBef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After Graduation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International experience</a:t>
            </a:r>
          </a:p>
          <a:p>
            <a:pPr marL="1371600" lvl="2" indent="-228600" rtl="0">
              <a:spcBef>
                <a:spcPts val="0"/>
              </a:spcBef>
              <a:buFont typeface="Playfair Display"/>
              <a:buChar char="■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Immersive Programs</a:t>
            </a:r>
          </a:p>
          <a:p>
            <a:pPr marL="1371600" lvl="2" indent="-228600" rtl="0">
              <a:spcBef>
                <a:spcPts val="0"/>
              </a:spcBef>
              <a:buFont typeface="Playfair Display"/>
              <a:buChar char="■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Teaching Abroad</a:t>
            </a:r>
          </a:p>
          <a:p>
            <a:pPr marL="914400" lvl="1" indent="-228600" rtl="0">
              <a:spcBef>
                <a:spcPts val="0"/>
              </a:spcBef>
              <a:buFont typeface="Playfair Display"/>
              <a:buChar char="○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Within your home community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/>
              <a:t>	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 u="sng">
                <a:highlight>
                  <a:srgbClr val="A2C4C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LOCAL INTERCULTURAL EXPERIENCE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18490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International student exchange programs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American Field Services (AFS)</a:t>
            </a:r>
          </a:p>
          <a:p>
            <a:pPr marL="1371600" lvl="2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Volunteer as liaison</a:t>
            </a:r>
          </a:p>
          <a:p>
            <a:pPr marL="1371600" lvl="2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Host a student</a:t>
            </a:r>
          </a:p>
          <a:p>
            <a:pPr marL="1371600" lvl="2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Help at events, retreats, or chapter meetings</a:t>
            </a:r>
          </a:p>
          <a:p>
            <a:pPr marL="457200" lvl="0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Art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Culture festivals</a:t>
            </a:r>
          </a:p>
          <a:p>
            <a:pPr marL="914400" lvl="1" indent="-228600" rtl="0">
              <a:spcBef>
                <a:spcPts val="0"/>
              </a:spcBef>
              <a:buFont typeface="Playfair Display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Museums</a:t>
            </a:r>
          </a:p>
          <a:p>
            <a:pPr marL="0" lvl="0" indent="0">
              <a:spcBef>
                <a:spcPts val="0"/>
              </a:spcBef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1527</Words>
  <Application>Microsoft Office PowerPoint</Application>
  <PresentationFormat>On-screen Show (16:9)</PresentationFormat>
  <Paragraphs>317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Times New Roman</vt:lpstr>
      <vt:lpstr>Playfair Display</vt:lpstr>
      <vt:lpstr>simple-light</vt:lpstr>
      <vt:lpstr>Sharing Strategies for Establishing Yourself in IE Before Earning a Master’s Degree</vt:lpstr>
      <vt:lpstr>AGENDA</vt:lpstr>
      <vt:lpstr>INTRODUCTIONS</vt:lpstr>
      <vt:lpstr>EXPERIENCE ABROAD</vt:lpstr>
      <vt:lpstr>EXPERIENCE ABROAD</vt:lpstr>
      <vt:lpstr>EXPERIENCE ABROAD: Applying Experience </vt:lpstr>
      <vt:lpstr>LANGUAGE</vt:lpstr>
      <vt:lpstr>LANGUAGE</vt:lpstr>
      <vt:lpstr>LOCAL INTERCULTURAL EXPERIENCE</vt:lpstr>
      <vt:lpstr>LOCAL INTERCULTURAL EXPERIENCE</vt:lpstr>
      <vt:lpstr>INTERNSHIPS</vt:lpstr>
      <vt:lpstr>PowerPoint Presentation</vt:lpstr>
      <vt:lpstr>INFORMATIONAL INTERVIEWING</vt:lpstr>
      <vt:lpstr>UNDERGRADUATE CAMPUS HELP</vt:lpstr>
      <vt:lpstr>NON-FIELD RELATED EXPERIENCE</vt:lpstr>
      <vt:lpstr>NON-FIELD RELATED EXPERIENCE</vt:lpstr>
      <vt:lpstr>EXPERIENCE IN HIGHER EDUCATION</vt:lpstr>
      <vt:lpstr>SCHOLARSHIPS/FINANCIAL HELP</vt:lpstr>
      <vt:lpstr>SCHOLARSHIPS/FINANCIAL HELP</vt:lpstr>
      <vt:lpstr>BUILDING AN ONLINE PRESENCE</vt:lpstr>
      <vt:lpstr>BUILDING AN ONLINE PRESENCE; Message Boards and Forums</vt:lpstr>
      <vt:lpstr>BUILDING AN ONLINE PRESENCE: Connect with NAFSA</vt:lpstr>
      <vt:lpstr>BUILDING AN ONLINE PRESENCE Message Boards and Forums - NAFSA</vt:lpstr>
      <vt:lpstr>BUILDING AN ONLINE PRESENCE: Message Boards and Forums</vt:lpstr>
      <vt:lpstr>BUILDING AN ONLINE PRESENCE: Blogs</vt:lpstr>
      <vt:lpstr>BUILDING AN ONLINE PRESENCE: Blogs</vt:lpstr>
      <vt:lpstr>BUILDING AN ONLINE PRESENCE: Virtual Networking Groups</vt:lpstr>
      <vt:lpstr>NAFSA: Getting Involved</vt:lpstr>
      <vt:lpstr>NAFSA: Professional Development and Getting Involved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NAFSA: Networking Strategies Collegial Conversations - NAFSA</vt:lpstr>
      <vt:lpstr>GENERAL FIELD KNOWLEDGE &amp; RESOURCES</vt:lpstr>
      <vt:lpstr>GENERAL FIELD KNOWLEDGE &amp; RESOURCES:  International Level</vt:lpstr>
      <vt:lpstr>GENERAL FIELD KNOWLEDGE &amp; RESOURCES:  National Level</vt:lpstr>
      <vt:lpstr>GENERAL FIELD KNOWLEDGE &amp; RESOURCES:  Regional Level</vt:lpstr>
      <vt:lpstr>GENERAL FIELD KNOWLEDGE &amp; RESOURCES:  State Level</vt:lpstr>
      <vt:lpstr>GENERAL FIELD KNOWLEDGE &amp; RESOURCES:  Young Professional Networks</vt:lpstr>
      <vt:lpstr>SUGGESTED RESOURCES AND BOOKMARKS</vt:lpstr>
      <vt:lpstr>JOB BOARDS AND RESOURCES</vt:lpstr>
      <vt:lpstr>MENTORING</vt:lpstr>
      <vt:lpstr>PowerPoint Presentation</vt:lpstr>
      <vt:lpstr>MOCK NETWORKING ‘RECEPTION’</vt:lpstr>
      <vt:lpstr>QUESTIONS?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Strategies for Establishing Yourself in IE Before Earning a Master’s Degree</dc:title>
  <dc:creator>Sonya</dc:creator>
  <cp:lastModifiedBy>Sonya</cp:lastModifiedBy>
  <cp:revision>1</cp:revision>
  <dcterms:modified xsi:type="dcterms:W3CDTF">2015-11-02T17:40:51Z</dcterms:modified>
</cp:coreProperties>
</file>